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259" r:id="rId3"/>
    <p:sldId id="263" r:id="rId4"/>
    <p:sldId id="264" r:id="rId5"/>
    <p:sldId id="266" r:id="rId6"/>
    <p:sldId id="267" r:id="rId7"/>
    <p:sldId id="268" r:id="rId8"/>
    <p:sldId id="271" r:id="rId9"/>
    <p:sldId id="270" r:id="rId10"/>
    <p:sldId id="272" r:id="rId11"/>
    <p:sldId id="290" r:id="rId12"/>
    <p:sldId id="273" r:id="rId13"/>
    <p:sldId id="346" r:id="rId14"/>
    <p:sldId id="347" r:id="rId15"/>
    <p:sldId id="348" r:id="rId16"/>
    <p:sldId id="349" r:id="rId17"/>
    <p:sldId id="274" r:id="rId18"/>
    <p:sldId id="282" r:id="rId19"/>
    <p:sldId id="283" r:id="rId20"/>
    <p:sldId id="284" r:id="rId21"/>
    <p:sldId id="285" r:id="rId22"/>
    <p:sldId id="286" r:id="rId23"/>
    <p:sldId id="287" r:id="rId24"/>
    <p:sldId id="288" r:id="rId25"/>
    <p:sldId id="289" r:id="rId26"/>
    <p:sldId id="323" r:id="rId27"/>
    <p:sldId id="324" r:id="rId28"/>
    <p:sldId id="325" r:id="rId29"/>
    <p:sldId id="342" r:id="rId30"/>
    <p:sldId id="341" r:id="rId31"/>
    <p:sldId id="343" r:id="rId32"/>
    <p:sldId id="345" r:id="rId33"/>
    <p:sldId id="344" r:id="rId34"/>
    <p:sldId id="327" r:id="rId35"/>
    <p:sldId id="326" r:id="rId36"/>
    <p:sldId id="328" r:id="rId37"/>
    <p:sldId id="329" r:id="rId38"/>
    <p:sldId id="275" r:id="rId39"/>
    <p:sldId id="293" r:id="rId40"/>
    <p:sldId id="294" r:id="rId41"/>
    <p:sldId id="295" r:id="rId42"/>
    <p:sldId id="296" r:id="rId43"/>
    <p:sldId id="280" r:id="rId44"/>
    <p:sldId id="297" r:id="rId45"/>
    <p:sldId id="298" r:id="rId46"/>
    <p:sldId id="299" r:id="rId47"/>
    <p:sldId id="300" r:id="rId48"/>
    <p:sldId id="301" r:id="rId49"/>
    <p:sldId id="302" r:id="rId50"/>
    <p:sldId id="303" r:id="rId51"/>
    <p:sldId id="304" r:id="rId52"/>
    <p:sldId id="277" r:id="rId53"/>
    <p:sldId id="305" r:id="rId54"/>
    <p:sldId id="307" r:id="rId55"/>
    <p:sldId id="308" r:id="rId56"/>
    <p:sldId id="309" r:id="rId57"/>
    <p:sldId id="279" r:id="rId58"/>
    <p:sldId id="306" r:id="rId59"/>
    <p:sldId id="310" r:id="rId60"/>
    <p:sldId id="311" r:id="rId61"/>
    <p:sldId id="312" r:id="rId62"/>
    <p:sldId id="313" r:id="rId63"/>
    <p:sldId id="314" r:id="rId64"/>
    <p:sldId id="315" r:id="rId65"/>
    <p:sldId id="316" r:id="rId66"/>
    <p:sldId id="278" r:id="rId67"/>
    <p:sldId id="330" r:id="rId68"/>
    <p:sldId id="331" r:id="rId69"/>
    <p:sldId id="332" r:id="rId70"/>
    <p:sldId id="333" r:id="rId71"/>
    <p:sldId id="334" r:id="rId72"/>
    <p:sldId id="317" r:id="rId73"/>
    <p:sldId id="335" r:id="rId74"/>
    <p:sldId id="340" r:id="rId75"/>
    <p:sldId id="336" r:id="rId76"/>
    <p:sldId id="337" r:id="rId77"/>
    <p:sldId id="339" r:id="rId78"/>
    <p:sldId id="338" r:id="rId79"/>
    <p:sldId id="318" r:id="rId80"/>
    <p:sldId id="319" r:id="rId81"/>
    <p:sldId id="320" r:id="rId82"/>
    <p:sldId id="321" r:id="rId83"/>
    <p:sldId id="322" r:id="rId84"/>
    <p:sldId id="292" r:id="rId85"/>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3CC"/>
    <a:srgbClr val="0070A0"/>
    <a:srgbClr val="008000"/>
    <a:srgbClr val="0070A4"/>
    <a:srgbClr val="006600"/>
    <a:srgbClr val="003399"/>
    <a:srgbClr val="336699"/>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napVertSplitter="1" vertBarState="minimized" horzBarState="maximized">
    <p:restoredLeft sz="15747" autoAdjust="0"/>
    <p:restoredTop sz="94611" autoAdjust="0"/>
  </p:normalViewPr>
  <p:slideViewPr>
    <p:cSldViewPr>
      <p:cViewPr>
        <p:scale>
          <a:sx n="125" d="100"/>
          <a:sy n="125" d="100"/>
        </p:scale>
        <p:origin x="-2094" y="-306"/>
      </p:cViewPr>
      <p:guideLst>
        <p:guide orient="horz" pos="2160"/>
        <p:guide pos="2880"/>
      </p:guideLst>
    </p:cSldViewPr>
  </p:slideViewPr>
  <p:outlineViewPr>
    <p:cViewPr>
      <p:scale>
        <a:sx n="33" d="100"/>
        <a:sy n="33" d="100"/>
      </p:scale>
      <p:origin x="0" y="3918"/>
    </p:cViewPr>
  </p:outlineViewPr>
  <p:notesTextViewPr>
    <p:cViewPr>
      <p:scale>
        <a:sx n="100" d="100"/>
        <a:sy n="100" d="100"/>
      </p:scale>
      <p:origin x="0" y="0"/>
    </p:cViewPr>
  </p:notesTextViewPr>
  <p:sorterViewPr>
    <p:cViewPr>
      <p:scale>
        <a:sx n="66" d="100"/>
        <a:sy n="66" d="100"/>
      </p:scale>
      <p:origin x="0" y="684"/>
    </p:cViewPr>
  </p:sorterViewPr>
  <p:notesViewPr>
    <p:cSldViewPr>
      <p:cViewPr varScale="1">
        <p:scale>
          <a:sx n="127" d="100"/>
          <a:sy n="127" d="100"/>
        </p:scale>
        <p:origin x="-1872" y="-96"/>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2.wmf"/><Relationship Id="rId1" Type="http://schemas.openxmlformats.org/officeDocument/2006/relationships/image" Target="../media/image1.emf"/><Relationship Id="rId6" Type="http://schemas.openxmlformats.org/officeDocument/2006/relationships/image" Target="../media/image29.emf"/><Relationship Id="rId5" Type="http://schemas.openxmlformats.org/officeDocument/2006/relationships/image" Target="../media/image28.wmf"/><Relationship Id="rId4"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2.wmf"/><Relationship Id="rId1" Type="http://schemas.openxmlformats.org/officeDocument/2006/relationships/image" Target="../media/image1.emf"/><Relationship Id="rId5" Type="http://schemas.openxmlformats.org/officeDocument/2006/relationships/image" Target="../media/image32.wmf"/><Relationship Id="rId4"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1.emf"/><Relationship Id="rId1" Type="http://schemas.openxmlformats.org/officeDocument/2006/relationships/image" Target="../media/image34.wmf"/><Relationship Id="rId6" Type="http://schemas.openxmlformats.org/officeDocument/2006/relationships/image" Target="../media/image38.wmf"/><Relationship Id="rId5" Type="http://schemas.openxmlformats.org/officeDocument/2006/relationships/image" Target="../media/image37.emf"/><Relationship Id="rId4"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1.emf"/><Relationship Id="rId1" Type="http://schemas.openxmlformats.org/officeDocument/2006/relationships/image" Target="../media/image34.wmf"/><Relationship Id="rId6" Type="http://schemas.openxmlformats.org/officeDocument/2006/relationships/image" Target="../media/image38.wmf"/><Relationship Id="rId5" Type="http://schemas.openxmlformats.org/officeDocument/2006/relationships/image" Target="../media/image37.emf"/><Relationship Id="rId4"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1.emf"/><Relationship Id="rId1" Type="http://schemas.openxmlformats.org/officeDocument/2006/relationships/image" Target="../media/image34.wmf"/><Relationship Id="rId6" Type="http://schemas.openxmlformats.org/officeDocument/2006/relationships/image" Target="../media/image38.wmf"/><Relationship Id="rId5" Type="http://schemas.openxmlformats.org/officeDocument/2006/relationships/image" Target="../media/image37.emf"/><Relationship Id="rId4" Type="http://schemas.openxmlformats.org/officeDocument/2006/relationships/image" Target="../media/image36.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1.emf"/><Relationship Id="rId1" Type="http://schemas.openxmlformats.org/officeDocument/2006/relationships/image" Target="../media/image34.wmf"/><Relationship Id="rId6" Type="http://schemas.openxmlformats.org/officeDocument/2006/relationships/image" Target="../media/image38.wmf"/><Relationship Id="rId5" Type="http://schemas.openxmlformats.org/officeDocument/2006/relationships/image" Target="../media/image37.emf"/><Relationship Id="rId4" Type="http://schemas.openxmlformats.org/officeDocument/2006/relationships/image" Target="../media/image36.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1.emf"/><Relationship Id="rId1" Type="http://schemas.openxmlformats.org/officeDocument/2006/relationships/image" Target="../media/image34.wmf"/><Relationship Id="rId6" Type="http://schemas.openxmlformats.org/officeDocument/2006/relationships/image" Target="../media/image38.wmf"/><Relationship Id="rId5" Type="http://schemas.openxmlformats.org/officeDocument/2006/relationships/image" Target="../media/image37.emf"/><Relationship Id="rId4" Type="http://schemas.openxmlformats.org/officeDocument/2006/relationships/image" Target="../media/image36.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4" Type="http://schemas.openxmlformats.org/officeDocument/2006/relationships/image" Target="../media/image43.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5" Type="http://schemas.openxmlformats.org/officeDocument/2006/relationships/image" Target="../media/image45.wmf"/><Relationship Id="rId4" Type="http://schemas.openxmlformats.org/officeDocument/2006/relationships/image" Target="../media/image44.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2.wmf"/><Relationship Id="rId7" Type="http://schemas.openxmlformats.org/officeDocument/2006/relationships/image" Target="../media/image50.wmf"/><Relationship Id="rId2" Type="http://schemas.openxmlformats.org/officeDocument/2006/relationships/image" Target="../media/image41.emf"/><Relationship Id="rId1" Type="http://schemas.openxmlformats.org/officeDocument/2006/relationships/image" Target="../media/image1.emf"/><Relationship Id="rId6" Type="http://schemas.openxmlformats.org/officeDocument/2006/relationships/image" Target="../media/image47.wmf"/><Relationship Id="rId5" Type="http://schemas.openxmlformats.org/officeDocument/2006/relationships/image" Target="../media/image48.wmf"/><Relationship Id="rId4" Type="http://schemas.openxmlformats.org/officeDocument/2006/relationships/image" Target="../media/image49.e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2.wmf"/><Relationship Id="rId7" Type="http://schemas.openxmlformats.org/officeDocument/2006/relationships/image" Target="../media/image50.wmf"/><Relationship Id="rId2" Type="http://schemas.openxmlformats.org/officeDocument/2006/relationships/image" Target="../media/image41.emf"/><Relationship Id="rId1" Type="http://schemas.openxmlformats.org/officeDocument/2006/relationships/image" Target="../media/image1.emf"/><Relationship Id="rId6" Type="http://schemas.openxmlformats.org/officeDocument/2006/relationships/image" Target="../media/image47.wmf"/><Relationship Id="rId5" Type="http://schemas.openxmlformats.org/officeDocument/2006/relationships/image" Target="../media/image48.wmf"/><Relationship Id="rId4" Type="http://schemas.openxmlformats.org/officeDocument/2006/relationships/image" Target="../media/image5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4" Type="http://schemas.openxmlformats.org/officeDocument/2006/relationships/image" Target="../media/image53.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4" Type="http://schemas.openxmlformats.org/officeDocument/2006/relationships/image" Target="../media/image54.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1.emf"/><Relationship Id="rId4" Type="http://schemas.openxmlformats.org/officeDocument/2006/relationships/image" Target="../media/image55.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2.wmf"/><Relationship Id="rId7" Type="http://schemas.openxmlformats.org/officeDocument/2006/relationships/image" Target="../media/image47.wmf"/><Relationship Id="rId2" Type="http://schemas.openxmlformats.org/officeDocument/2006/relationships/image" Target="../media/image41.emf"/><Relationship Id="rId1" Type="http://schemas.openxmlformats.org/officeDocument/2006/relationships/image" Target="../media/image1.emf"/><Relationship Id="rId6" Type="http://schemas.openxmlformats.org/officeDocument/2006/relationships/image" Target="../media/image48.wmf"/><Relationship Id="rId5" Type="http://schemas.openxmlformats.org/officeDocument/2006/relationships/image" Target="../media/image57.wmf"/><Relationship Id="rId10" Type="http://schemas.openxmlformats.org/officeDocument/2006/relationships/image" Target="../media/image45.wmf"/><Relationship Id="rId4" Type="http://schemas.openxmlformats.org/officeDocument/2006/relationships/image" Target="../media/image56.emf"/><Relationship Id="rId9" Type="http://schemas.openxmlformats.org/officeDocument/2006/relationships/image" Target="../media/image5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image" Target="../media/image12.emf"/><Relationship Id="rId4" Type="http://schemas.openxmlformats.org/officeDocument/2006/relationships/image" Target="../media/image13.e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emf"/><Relationship Id="rId2" Type="http://schemas.openxmlformats.org/officeDocument/2006/relationships/image" Target="../media/image1.emf"/><Relationship Id="rId1" Type="http://schemas.openxmlformats.org/officeDocument/2006/relationships/image" Target="../media/image76.w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emf"/><Relationship Id="rId1" Type="http://schemas.openxmlformats.org/officeDocument/2006/relationships/image" Target="../media/image7.emf"/><Relationship Id="rId4" Type="http://schemas.openxmlformats.org/officeDocument/2006/relationships/image" Target="../media/image16.e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1.emf"/><Relationship Id="rId1" Type="http://schemas.openxmlformats.org/officeDocument/2006/relationships/image" Target="../media/image87.wmf"/><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6.wmf"/><Relationship Id="rId1" Type="http://schemas.openxmlformats.org/officeDocument/2006/relationships/image" Target="../media/image1.emf"/><Relationship Id="rId4" Type="http://schemas.openxmlformats.org/officeDocument/2006/relationships/image" Target="../media/image9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emf"/><Relationship Id="rId1" Type="http://schemas.openxmlformats.org/officeDocument/2006/relationships/image" Target="../media/image7.emf"/><Relationship Id="rId4" Type="http://schemas.openxmlformats.org/officeDocument/2006/relationships/image" Target="../media/image18.e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wmf"/><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4.emf"/></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9A46830-BD6E-4620-8161-A5DEEBDFA46C}" type="slidenum">
              <a:rPr lang="en-US" smtClean="0"/>
              <a:pPr/>
              <a:t>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60120" y="3474720"/>
            <a:ext cx="7680960" cy="3688080"/>
          </a:xfrm>
          <a:noFill/>
          <a:ln/>
        </p:spPr>
        <p:txBody>
          <a:bodyPr/>
          <a:lstStyle/>
          <a:p>
            <a:pPr eaLnBrk="1" hangingPunct="1"/>
            <a:r>
              <a:rPr lang="en-US" sz="1100" dirty="0" smtClean="0"/>
              <a:t>What we’re going to do in this session is discuss some ideas connected with transmission lines for 15-20 minutes and then spend most of the remaining time working through several examples.</a:t>
            </a:r>
          </a:p>
          <a:p>
            <a:pPr eaLnBrk="1" hangingPunct="1"/>
            <a:r>
              <a:rPr lang="en-US" sz="1100" dirty="0" smtClean="0"/>
              <a:t>Transmission lines guide electromagnetic waves from a source to a load.    We’re going to think of them as providing a path for voltage and current waves to travel from the source to the load.</a:t>
            </a:r>
          </a:p>
          <a:p>
            <a:pPr eaLnBrk="1" hangingPunct="1"/>
            <a:r>
              <a:rPr lang="en-US" sz="1100" dirty="0" smtClean="0"/>
              <a:t>There’s at least three main topics in transmission lines that are important in EMC and signal integrity.  </a:t>
            </a:r>
          </a:p>
          <a:p>
            <a:pPr marL="228600" indent="-228600" eaLnBrk="1" hangingPunct="1">
              <a:buFont typeface="+mj-lt"/>
              <a:buAutoNum type="arabicPeriod"/>
            </a:pPr>
            <a:r>
              <a:rPr lang="en-US" sz="1000" dirty="0" smtClean="0"/>
              <a:t>The first is that transmission lines are </a:t>
            </a:r>
            <a:r>
              <a:rPr lang="en-US" sz="1000" dirty="0" err="1" smtClean="0"/>
              <a:t>lossy</a:t>
            </a:r>
            <a:r>
              <a:rPr lang="en-US" sz="1000" dirty="0" smtClean="0"/>
              <a:t> </a:t>
            </a:r>
            <a:r>
              <a:rPr lang="en-US" sz="1000" dirty="0" smtClean="0"/>
              <a:t>which means that the signal—picture a pulse—traveling along the transmission line losses energy.  It attenuates as is propagates.  Not only that, it turns out that the pulse would also spread out.  These two properties, attenuation and dispersion, play important roles in the loss of signal integrity.</a:t>
            </a:r>
          </a:p>
          <a:p>
            <a:pPr marL="228600" indent="-228600" eaLnBrk="1" hangingPunct="1">
              <a:buFont typeface="+mj-lt"/>
              <a:buAutoNum type="arabicPeriod"/>
            </a:pPr>
            <a:r>
              <a:rPr lang="en-US" sz="1000" dirty="0" smtClean="0"/>
              <a:t>The second is, for sinusoidal sources, the impedance level—the ratio of the total voltage to total current—seen along a transmission line varies with the distance from the load (which we’re assuming to be “unmatched”).  Or, if the frequency of the source is varied, the impedance at the transmission line input changes as the source frequency varies.</a:t>
            </a:r>
          </a:p>
          <a:p>
            <a:pPr marL="228600" indent="-228600" eaLnBrk="1" hangingPunct="1">
              <a:buFont typeface="+mj-lt"/>
              <a:buAutoNum type="arabicPeriod"/>
            </a:pPr>
            <a:r>
              <a:rPr lang="en-US" sz="1000" dirty="0" smtClean="0"/>
              <a:t>The third is that discontinuities in the signal path give rise to reflections.  This gives rise to reflections and a transient behavior along the line which can impact signal integrity and can result in the signal energy being radiated or coupled to neighboring transmission lines.</a:t>
            </a:r>
          </a:p>
          <a:p>
            <a:pPr eaLnBrk="1" hangingPunct="1"/>
            <a:r>
              <a:rPr lang="en-US" sz="1100" dirty="0" smtClean="0"/>
              <a:t>We won’t discuss the first </a:t>
            </a:r>
            <a:r>
              <a:rPr lang="en-US" sz="1100" dirty="0" smtClean="0"/>
              <a:t>of these topics—loss—here</a:t>
            </a:r>
            <a:r>
              <a:rPr lang="en-US" sz="1100" dirty="0" smtClean="0"/>
              <a:t>.  In the examples we’re goin</a:t>
            </a:r>
            <a:r>
              <a:rPr lang="en-US" sz="1100" dirty="0" smtClean="0"/>
              <a:t>g to discuss, we’re going to assume loss is not the main thing going on and its effects can be neglected.  The second, impedance variations, we’ll discuss very briefly.   This talk is going to focus on the third topic—the effect of discontinuities.</a:t>
            </a:r>
            <a:endParaRPr lang="en-US" sz="11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03AD0FD-F2B3-4BE7-9205-8F8B1409C5E7}" type="slidenum">
              <a:rPr lang="en-US" smtClean="0"/>
              <a:pPr/>
              <a:t>10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FDA5110-CD86-45CC-B45F-864A9084C905}" type="slidenum">
              <a:rPr lang="en-US" smtClean="0"/>
              <a:pPr/>
              <a:t>11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43053B-0D49-41DB-A9D2-0A5955E25092}" type="slidenum">
              <a:rPr lang="en-US" smtClean="0"/>
              <a:pPr>
                <a:defRPr/>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FB0D801-0277-4E7C-99C7-4B8C39D29C78}" type="slidenum">
              <a:rPr lang="en-US" smtClean="0"/>
              <a:pPr/>
              <a:t>2</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228AE99-910E-4C08-B696-544655DB95C2}" type="slidenum">
              <a:rPr lang="en-US" smtClean="0"/>
              <a:pPr/>
              <a:t>3</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A310F25-70A9-4613-B84D-90BAC1B139CA}" type="slidenum">
              <a:rPr lang="en-US" smtClean="0"/>
              <a:pPr/>
              <a:t>4</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C5C37D3-6150-47F3-85DF-C4C6B7AA9419}" type="slidenum">
              <a:rPr lang="en-US" smtClean="0"/>
              <a:pPr/>
              <a:t>5</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3D5D8CB-AD27-4009-8B49-854619A9D26D}" type="slidenum">
              <a:rPr lang="en-US" smtClean="0"/>
              <a:pPr/>
              <a:t>6</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046F2AD-D334-4C72-ABA2-18AD461A48D2}" type="slidenum">
              <a:rPr lang="en-US" smtClean="0"/>
              <a:pPr/>
              <a:t>7</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92A7D67-3780-4A74-AEAF-0756A00ECACE}" type="slidenum">
              <a:rPr lang="en-US" smtClean="0"/>
              <a:pPr/>
              <a:t>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95D1B63-DC0F-4F98-A2B2-B0798D8C58A3}" type="slidenum">
              <a:rPr lang="en-US" smtClean="0"/>
              <a:pPr/>
              <a:t>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180EF-6071-44B4-AA99-1C74424A8CF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77D9B-4FDC-41EC-B8B4-E007B9F23A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13830-1C81-485C-8BF7-71275E77A90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E8F6FF-D1B7-40B2-9981-CE9A3DE48CA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3A4D4D-F038-4B1A-A00F-00DE9D7543D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BBC4080-462F-49A0-878F-48C5C83E6A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49340C-377B-4C2D-86E4-D2A11ABDB26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C42920-F9C8-4B18-88DE-896B15CF4D9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CC9301-8F3E-4A25-AC70-F6E327CB4CE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9E3F2E-E600-4D80-B960-535F2EBC64C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F51DB0-A29B-454C-9E1A-D8639351A3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094F50-05E1-4053-9859-52288D22A20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7FB828-663B-464A-AAC1-9E4582BEB4A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4B1798-B73C-45EB-B3F7-9E4375D03C71}" type="slidenum">
              <a:rPr lang="en-US"/>
              <a:pPr>
                <a:defRPr/>
              </a:pPr>
              <a:t>‹#›</a:t>
            </a:fld>
            <a:endParaRPr lang="en-US"/>
          </a:p>
        </p:txBody>
      </p:sp>
    </p:spTree>
  </p:cSld>
  <p:clrMapOvr>
    <a:masterClrMapping/>
  </p:clrMapOvr>
</p:sldLayout>
</file>

<file path=ppt/slides/_rels/slide45.xml.rels><?xml version="1.0" encoding="UTF-8" standalone="yes"?>
<Relationships xmlns="http://schemas.openxmlformats.org/package/2006/relationships"><Relationship Id="rId8" Type="http://schemas.openxmlformats.org/officeDocument/2006/relationships/oleObject" Target="../embeddings/oleObject205.bin"/><Relationship Id="rId3" Type="http://schemas.openxmlformats.org/officeDocument/2006/relationships/oleObject" Target="../embeddings/oleObject200.bin"/><Relationship Id="rId7" Type="http://schemas.openxmlformats.org/officeDocument/2006/relationships/oleObject" Target="../embeddings/oleObject204.bin"/><Relationship Id="rId2" Type="http://schemas.openxmlformats.org/officeDocument/2006/relationships/slideLayout" Target="../slideLayouts/slideLayout13.xml"/><Relationship Id="rId1" Type="http://schemas.openxmlformats.org/officeDocument/2006/relationships/vmlDrawing" Target="../drawings/vmlDrawing45.vml"/><Relationship Id="rId6" Type="http://schemas.openxmlformats.org/officeDocument/2006/relationships/oleObject" Target="../embeddings/oleObject203.bin"/><Relationship Id="rId5" Type="http://schemas.openxmlformats.org/officeDocument/2006/relationships/oleObject" Target="../embeddings/oleObject202.bin"/><Relationship Id="rId4" Type="http://schemas.openxmlformats.org/officeDocument/2006/relationships/oleObject" Target="../embeddings/oleObject201.bin"/><Relationship Id="rId9" Type="http://schemas.openxmlformats.org/officeDocument/2006/relationships/oleObject" Target="../embeddings/oleObject206.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12.bin"/><Relationship Id="rId3" Type="http://schemas.openxmlformats.org/officeDocument/2006/relationships/oleObject" Target="../embeddings/oleObject207.bin"/><Relationship Id="rId7" Type="http://schemas.openxmlformats.org/officeDocument/2006/relationships/oleObject" Target="../embeddings/oleObject211.bin"/><Relationship Id="rId2" Type="http://schemas.openxmlformats.org/officeDocument/2006/relationships/slideLayout" Target="../slideLayouts/slideLayout13.xml"/><Relationship Id="rId1" Type="http://schemas.openxmlformats.org/officeDocument/2006/relationships/vmlDrawing" Target="../drawings/vmlDrawing46.vml"/><Relationship Id="rId6" Type="http://schemas.openxmlformats.org/officeDocument/2006/relationships/oleObject" Target="../embeddings/oleObject210.bin"/><Relationship Id="rId5" Type="http://schemas.openxmlformats.org/officeDocument/2006/relationships/oleObject" Target="../embeddings/oleObject209.bin"/><Relationship Id="rId4" Type="http://schemas.openxmlformats.org/officeDocument/2006/relationships/oleObject" Target="../embeddings/oleObject208.bin"/><Relationship Id="rId9" Type="http://schemas.openxmlformats.org/officeDocument/2006/relationships/oleObject" Target="../embeddings/oleObject213.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oleObject" Target="../embeddings/oleObject214.bin"/><Relationship Id="rId7" Type="http://schemas.openxmlformats.org/officeDocument/2006/relationships/oleObject" Target="../embeddings/oleObject218.bin"/><Relationship Id="rId2" Type="http://schemas.openxmlformats.org/officeDocument/2006/relationships/slideLayout" Target="../slideLayouts/slideLayout13.xml"/><Relationship Id="rId1" Type="http://schemas.openxmlformats.org/officeDocument/2006/relationships/vmlDrawing" Target="../drawings/vmlDrawing47.vml"/><Relationship Id="rId6" Type="http://schemas.openxmlformats.org/officeDocument/2006/relationships/oleObject" Target="../embeddings/oleObject217.bin"/><Relationship Id="rId5" Type="http://schemas.openxmlformats.org/officeDocument/2006/relationships/oleObject" Target="../embeddings/oleObject216.bin"/><Relationship Id="rId4" Type="http://schemas.openxmlformats.org/officeDocument/2006/relationships/oleObject" Target="../embeddings/oleObject215.bin"/><Relationship Id="rId9" Type="http://schemas.openxmlformats.org/officeDocument/2006/relationships/oleObject" Target="../embeddings/oleObject220.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26.bin"/><Relationship Id="rId3" Type="http://schemas.openxmlformats.org/officeDocument/2006/relationships/oleObject" Target="../embeddings/oleObject221.bin"/><Relationship Id="rId7" Type="http://schemas.openxmlformats.org/officeDocument/2006/relationships/oleObject" Target="../embeddings/oleObject225.bin"/><Relationship Id="rId2" Type="http://schemas.openxmlformats.org/officeDocument/2006/relationships/slideLayout" Target="../slideLayouts/slideLayout13.xml"/><Relationship Id="rId1" Type="http://schemas.openxmlformats.org/officeDocument/2006/relationships/vmlDrawing" Target="../drawings/vmlDrawing48.vml"/><Relationship Id="rId6" Type="http://schemas.openxmlformats.org/officeDocument/2006/relationships/oleObject" Target="../embeddings/oleObject224.bin"/><Relationship Id="rId5" Type="http://schemas.openxmlformats.org/officeDocument/2006/relationships/oleObject" Target="../embeddings/oleObject223.bin"/><Relationship Id="rId4" Type="http://schemas.openxmlformats.org/officeDocument/2006/relationships/oleObject" Target="../embeddings/oleObject222.bin"/><Relationship Id="rId9" Type="http://schemas.openxmlformats.org/officeDocument/2006/relationships/oleObject" Target="../embeddings/oleObject227.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33.bin"/><Relationship Id="rId3" Type="http://schemas.openxmlformats.org/officeDocument/2006/relationships/oleObject" Target="../embeddings/oleObject228.bin"/><Relationship Id="rId7" Type="http://schemas.openxmlformats.org/officeDocument/2006/relationships/oleObject" Target="../embeddings/oleObject232.bin"/><Relationship Id="rId2" Type="http://schemas.openxmlformats.org/officeDocument/2006/relationships/slideLayout" Target="../slideLayouts/slideLayout13.xml"/><Relationship Id="rId1" Type="http://schemas.openxmlformats.org/officeDocument/2006/relationships/vmlDrawing" Target="../drawings/vmlDrawing49.vml"/><Relationship Id="rId6" Type="http://schemas.openxmlformats.org/officeDocument/2006/relationships/oleObject" Target="../embeddings/oleObject231.bin"/><Relationship Id="rId5" Type="http://schemas.openxmlformats.org/officeDocument/2006/relationships/oleObject" Target="../embeddings/oleObject230.bin"/><Relationship Id="rId4" Type="http://schemas.openxmlformats.org/officeDocument/2006/relationships/oleObject" Target="../embeddings/oleObject229.bin"/><Relationship Id="rId9" Type="http://schemas.openxmlformats.org/officeDocument/2006/relationships/oleObject" Target="../embeddings/oleObject234.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40.bin"/><Relationship Id="rId3" Type="http://schemas.openxmlformats.org/officeDocument/2006/relationships/oleObject" Target="../embeddings/oleObject235.bin"/><Relationship Id="rId7" Type="http://schemas.openxmlformats.org/officeDocument/2006/relationships/oleObject" Target="../embeddings/oleObject239.bin"/><Relationship Id="rId2" Type="http://schemas.openxmlformats.org/officeDocument/2006/relationships/slideLayout" Target="../slideLayouts/slideLayout13.xml"/><Relationship Id="rId1" Type="http://schemas.openxmlformats.org/officeDocument/2006/relationships/vmlDrawing" Target="../drawings/vmlDrawing50.vml"/><Relationship Id="rId6" Type="http://schemas.openxmlformats.org/officeDocument/2006/relationships/oleObject" Target="../embeddings/oleObject238.bin"/><Relationship Id="rId5" Type="http://schemas.openxmlformats.org/officeDocument/2006/relationships/oleObject" Target="../embeddings/oleObject237.bin"/><Relationship Id="rId4" Type="http://schemas.openxmlformats.org/officeDocument/2006/relationships/oleObject" Target="../embeddings/oleObject236.bin"/><Relationship Id="rId9" Type="http://schemas.openxmlformats.org/officeDocument/2006/relationships/oleObject" Target="../embeddings/oleObject241.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47.bin"/><Relationship Id="rId3" Type="http://schemas.openxmlformats.org/officeDocument/2006/relationships/oleObject" Target="../embeddings/oleObject242.bin"/><Relationship Id="rId7" Type="http://schemas.openxmlformats.org/officeDocument/2006/relationships/oleObject" Target="../embeddings/oleObject246.bin"/><Relationship Id="rId2" Type="http://schemas.openxmlformats.org/officeDocument/2006/relationships/slideLayout" Target="../slideLayouts/slideLayout13.xml"/><Relationship Id="rId1" Type="http://schemas.openxmlformats.org/officeDocument/2006/relationships/vmlDrawing" Target="../drawings/vmlDrawing51.vml"/><Relationship Id="rId6" Type="http://schemas.openxmlformats.org/officeDocument/2006/relationships/oleObject" Target="../embeddings/oleObject245.bin"/><Relationship Id="rId5" Type="http://schemas.openxmlformats.org/officeDocument/2006/relationships/oleObject" Target="../embeddings/oleObject244.bin"/><Relationship Id="rId4" Type="http://schemas.openxmlformats.org/officeDocument/2006/relationships/oleObject" Target="../embeddings/oleObject243.bin"/><Relationship Id="rId9" Type="http://schemas.openxmlformats.org/officeDocument/2006/relationships/oleObject" Target="../embeddings/oleObject248.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54.bin"/><Relationship Id="rId3" Type="http://schemas.openxmlformats.org/officeDocument/2006/relationships/oleObject" Target="../embeddings/oleObject249.bin"/><Relationship Id="rId7" Type="http://schemas.openxmlformats.org/officeDocument/2006/relationships/oleObject" Target="../embeddings/oleObject253.bin"/><Relationship Id="rId2" Type="http://schemas.openxmlformats.org/officeDocument/2006/relationships/slideLayout" Target="../slideLayouts/slideLayout13.xml"/><Relationship Id="rId1" Type="http://schemas.openxmlformats.org/officeDocument/2006/relationships/vmlDrawing" Target="../drawings/vmlDrawing52.vml"/><Relationship Id="rId6" Type="http://schemas.openxmlformats.org/officeDocument/2006/relationships/oleObject" Target="../embeddings/oleObject252.bin"/><Relationship Id="rId5" Type="http://schemas.openxmlformats.org/officeDocument/2006/relationships/oleObject" Target="../embeddings/oleObject251.bin"/><Relationship Id="rId4" Type="http://schemas.openxmlformats.org/officeDocument/2006/relationships/oleObject" Target="../embeddings/oleObject250.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60.bin"/><Relationship Id="rId3" Type="http://schemas.openxmlformats.org/officeDocument/2006/relationships/oleObject" Target="../embeddings/oleObject255.bin"/><Relationship Id="rId7" Type="http://schemas.openxmlformats.org/officeDocument/2006/relationships/oleObject" Target="../embeddings/oleObject259.bin"/><Relationship Id="rId2" Type="http://schemas.openxmlformats.org/officeDocument/2006/relationships/slideLayout" Target="../slideLayouts/slideLayout13.xml"/><Relationship Id="rId1" Type="http://schemas.openxmlformats.org/officeDocument/2006/relationships/vmlDrawing" Target="../drawings/vmlDrawing53.vml"/><Relationship Id="rId6" Type="http://schemas.openxmlformats.org/officeDocument/2006/relationships/oleObject" Target="../embeddings/oleObject258.bin"/><Relationship Id="rId5" Type="http://schemas.openxmlformats.org/officeDocument/2006/relationships/oleObject" Target="../embeddings/oleObject257.bin"/><Relationship Id="rId4" Type="http://schemas.openxmlformats.org/officeDocument/2006/relationships/oleObject" Target="../embeddings/oleObject256.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66.bin"/><Relationship Id="rId3" Type="http://schemas.openxmlformats.org/officeDocument/2006/relationships/oleObject" Target="../embeddings/oleObject261.bin"/><Relationship Id="rId7" Type="http://schemas.openxmlformats.org/officeDocument/2006/relationships/oleObject" Target="../embeddings/oleObject265.bin"/><Relationship Id="rId2" Type="http://schemas.openxmlformats.org/officeDocument/2006/relationships/slideLayout" Target="../slideLayouts/slideLayout13.xml"/><Relationship Id="rId1" Type="http://schemas.openxmlformats.org/officeDocument/2006/relationships/vmlDrawing" Target="../drawings/vmlDrawing54.vml"/><Relationship Id="rId6" Type="http://schemas.openxmlformats.org/officeDocument/2006/relationships/oleObject" Target="../embeddings/oleObject264.bin"/><Relationship Id="rId5" Type="http://schemas.openxmlformats.org/officeDocument/2006/relationships/oleObject" Target="../embeddings/oleObject263.bin"/><Relationship Id="rId4" Type="http://schemas.openxmlformats.org/officeDocument/2006/relationships/oleObject" Target="../embeddings/oleObject262.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72.bin"/><Relationship Id="rId3" Type="http://schemas.openxmlformats.org/officeDocument/2006/relationships/oleObject" Target="../embeddings/oleObject267.bin"/><Relationship Id="rId7" Type="http://schemas.openxmlformats.org/officeDocument/2006/relationships/oleObject" Target="../embeddings/oleObject271.bin"/><Relationship Id="rId2" Type="http://schemas.openxmlformats.org/officeDocument/2006/relationships/slideLayout" Target="../slideLayouts/slideLayout13.xml"/><Relationship Id="rId1" Type="http://schemas.openxmlformats.org/officeDocument/2006/relationships/vmlDrawing" Target="../drawings/vmlDrawing55.vml"/><Relationship Id="rId6" Type="http://schemas.openxmlformats.org/officeDocument/2006/relationships/oleObject" Target="../embeddings/oleObject270.bin"/><Relationship Id="rId5" Type="http://schemas.openxmlformats.org/officeDocument/2006/relationships/oleObject" Target="../embeddings/oleObject269.bin"/><Relationship Id="rId4" Type="http://schemas.openxmlformats.org/officeDocument/2006/relationships/oleObject" Target="../embeddings/oleObject268.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78.bin"/><Relationship Id="rId3" Type="http://schemas.openxmlformats.org/officeDocument/2006/relationships/oleObject" Target="../embeddings/oleObject273.bin"/><Relationship Id="rId7" Type="http://schemas.openxmlformats.org/officeDocument/2006/relationships/oleObject" Target="../embeddings/oleObject277.bin"/><Relationship Id="rId2" Type="http://schemas.openxmlformats.org/officeDocument/2006/relationships/slideLayout" Target="../slideLayouts/slideLayout13.xml"/><Relationship Id="rId1" Type="http://schemas.openxmlformats.org/officeDocument/2006/relationships/vmlDrawing" Target="../drawings/vmlDrawing56.vml"/><Relationship Id="rId6" Type="http://schemas.openxmlformats.org/officeDocument/2006/relationships/oleObject" Target="../embeddings/oleObject276.bin"/><Relationship Id="rId5" Type="http://schemas.openxmlformats.org/officeDocument/2006/relationships/oleObject" Target="../embeddings/oleObject275.bin"/><Relationship Id="rId4" Type="http://schemas.openxmlformats.org/officeDocument/2006/relationships/oleObject" Target="../embeddings/oleObject274.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84.bin"/><Relationship Id="rId3" Type="http://schemas.openxmlformats.org/officeDocument/2006/relationships/oleObject" Target="../embeddings/oleObject279.bin"/><Relationship Id="rId7" Type="http://schemas.openxmlformats.org/officeDocument/2006/relationships/oleObject" Target="../embeddings/oleObject283.bin"/><Relationship Id="rId2" Type="http://schemas.openxmlformats.org/officeDocument/2006/relationships/slideLayout" Target="../slideLayouts/slideLayout13.xml"/><Relationship Id="rId1" Type="http://schemas.openxmlformats.org/officeDocument/2006/relationships/vmlDrawing" Target="../drawings/vmlDrawing57.vml"/><Relationship Id="rId6" Type="http://schemas.openxmlformats.org/officeDocument/2006/relationships/oleObject" Target="../embeddings/oleObject282.bin"/><Relationship Id="rId5" Type="http://schemas.openxmlformats.org/officeDocument/2006/relationships/oleObject" Target="../embeddings/oleObject281.bin"/><Relationship Id="rId4" Type="http://schemas.openxmlformats.org/officeDocument/2006/relationships/oleObject" Target="../embeddings/oleObject280.bin"/><Relationship Id="rId9" Type="http://schemas.openxmlformats.org/officeDocument/2006/relationships/oleObject" Target="../embeddings/oleObject285.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91.bin"/><Relationship Id="rId3" Type="http://schemas.openxmlformats.org/officeDocument/2006/relationships/oleObject" Target="../embeddings/oleObject286.bin"/><Relationship Id="rId7" Type="http://schemas.openxmlformats.org/officeDocument/2006/relationships/oleObject" Target="../embeddings/oleObject290.bin"/><Relationship Id="rId2" Type="http://schemas.openxmlformats.org/officeDocument/2006/relationships/slideLayout" Target="../slideLayouts/slideLayout13.xml"/><Relationship Id="rId1" Type="http://schemas.openxmlformats.org/officeDocument/2006/relationships/vmlDrawing" Target="../drawings/vmlDrawing58.vml"/><Relationship Id="rId6" Type="http://schemas.openxmlformats.org/officeDocument/2006/relationships/oleObject" Target="../embeddings/oleObject289.bin"/><Relationship Id="rId5" Type="http://schemas.openxmlformats.org/officeDocument/2006/relationships/oleObject" Target="../embeddings/oleObject288.bin"/><Relationship Id="rId4" Type="http://schemas.openxmlformats.org/officeDocument/2006/relationships/oleObject" Target="../embeddings/oleObject287.bin"/><Relationship Id="rId9" Type="http://schemas.openxmlformats.org/officeDocument/2006/relationships/oleObject" Target="../embeddings/oleObject292.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98.bin"/><Relationship Id="rId3" Type="http://schemas.openxmlformats.org/officeDocument/2006/relationships/oleObject" Target="../embeddings/oleObject293.bin"/><Relationship Id="rId7" Type="http://schemas.openxmlformats.org/officeDocument/2006/relationships/oleObject" Target="../embeddings/oleObject297.bin"/><Relationship Id="rId2" Type="http://schemas.openxmlformats.org/officeDocument/2006/relationships/slideLayout" Target="../slideLayouts/slideLayout13.xml"/><Relationship Id="rId1" Type="http://schemas.openxmlformats.org/officeDocument/2006/relationships/vmlDrawing" Target="../drawings/vmlDrawing59.vml"/><Relationship Id="rId6" Type="http://schemas.openxmlformats.org/officeDocument/2006/relationships/oleObject" Target="../embeddings/oleObject296.bin"/><Relationship Id="rId5" Type="http://schemas.openxmlformats.org/officeDocument/2006/relationships/oleObject" Target="../embeddings/oleObject295.bin"/><Relationship Id="rId4" Type="http://schemas.openxmlformats.org/officeDocument/2006/relationships/oleObject" Target="../embeddings/oleObject294.bin"/><Relationship Id="rId9" Type="http://schemas.openxmlformats.org/officeDocument/2006/relationships/oleObject" Target="../embeddings/oleObject299.bin"/></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05.bin"/><Relationship Id="rId3" Type="http://schemas.openxmlformats.org/officeDocument/2006/relationships/oleObject" Target="../embeddings/oleObject300.bin"/><Relationship Id="rId7" Type="http://schemas.openxmlformats.org/officeDocument/2006/relationships/oleObject" Target="../embeddings/oleObject304.bin"/><Relationship Id="rId2" Type="http://schemas.openxmlformats.org/officeDocument/2006/relationships/slideLayout" Target="../slideLayouts/slideLayout13.xml"/><Relationship Id="rId1" Type="http://schemas.openxmlformats.org/officeDocument/2006/relationships/vmlDrawing" Target="../drawings/vmlDrawing60.vml"/><Relationship Id="rId6" Type="http://schemas.openxmlformats.org/officeDocument/2006/relationships/oleObject" Target="../embeddings/oleObject303.bin"/><Relationship Id="rId5" Type="http://schemas.openxmlformats.org/officeDocument/2006/relationships/oleObject" Target="../embeddings/oleObject302.bin"/><Relationship Id="rId4" Type="http://schemas.openxmlformats.org/officeDocument/2006/relationships/oleObject" Target="../embeddings/oleObject301.bin"/><Relationship Id="rId9" Type="http://schemas.openxmlformats.org/officeDocument/2006/relationships/oleObject" Target="../embeddings/oleObject306.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12.bin"/><Relationship Id="rId3" Type="http://schemas.openxmlformats.org/officeDocument/2006/relationships/oleObject" Target="../embeddings/oleObject307.bin"/><Relationship Id="rId7" Type="http://schemas.openxmlformats.org/officeDocument/2006/relationships/oleObject" Target="../embeddings/oleObject311.bin"/><Relationship Id="rId2" Type="http://schemas.openxmlformats.org/officeDocument/2006/relationships/slideLayout" Target="../slideLayouts/slideLayout13.xml"/><Relationship Id="rId1" Type="http://schemas.openxmlformats.org/officeDocument/2006/relationships/vmlDrawing" Target="../drawings/vmlDrawing61.vml"/><Relationship Id="rId6" Type="http://schemas.openxmlformats.org/officeDocument/2006/relationships/oleObject" Target="../embeddings/oleObject310.bin"/><Relationship Id="rId5" Type="http://schemas.openxmlformats.org/officeDocument/2006/relationships/oleObject" Target="../embeddings/oleObject309.bin"/><Relationship Id="rId4" Type="http://schemas.openxmlformats.org/officeDocument/2006/relationships/oleObject" Target="../embeddings/oleObject308.bin"/><Relationship Id="rId9" Type="http://schemas.openxmlformats.org/officeDocument/2006/relationships/oleObject" Target="../embeddings/oleObject313.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319.bin"/><Relationship Id="rId3" Type="http://schemas.openxmlformats.org/officeDocument/2006/relationships/oleObject" Target="../embeddings/oleObject314.bin"/><Relationship Id="rId7" Type="http://schemas.openxmlformats.org/officeDocument/2006/relationships/oleObject" Target="../embeddings/oleObject318.bin"/><Relationship Id="rId2" Type="http://schemas.openxmlformats.org/officeDocument/2006/relationships/slideLayout" Target="../slideLayouts/slideLayout13.xml"/><Relationship Id="rId1" Type="http://schemas.openxmlformats.org/officeDocument/2006/relationships/vmlDrawing" Target="../drawings/vmlDrawing62.vml"/><Relationship Id="rId6" Type="http://schemas.openxmlformats.org/officeDocument/2006/relationships/oleObject" Target="../embeddings/oleObject317.bin"/><Relationship Id="rId5" Type="http://schemas.openxmlformats.org/officeDocument/2006/relationships/oleObject" Target="../embeddings/oleObject316.bin"/><Relationship Id="rId4" Type="http://schemas.openxmlformats.org/officeDocument/2006/relationships/oleObject" Target="../embeddings/oleObject315.bin"/><Relationship Id="rId9" Type="http://schemas.openxmlformats.org/officeDocument/2006/relationships/oleObject" Target="../embeddings/oleObject320.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26.bin"/><Relationship Id="rId3" Type="http://schemas.openxmlformats.org/officeDocument/2006/relationships/oleObject" Target="../embeddings/oleObject321.bin"/><Relationship Id="rId7" Type="http://schemas.openxmlformats.org/officeDocument/2006/relationships/oleObject" Target="../embeddings/oleObject325.bin"/><Relationship Id="rId2" Type="http://schemas.openxmlformats.org/officeDocument/2006/relationships/slideLayout" Target="../slideLayouts/slideLayout13.xml"/><Relationship Id="rId1" Type="http://schemas.openxmlformats.org/officeDocument/2006/relationships/vmlDrawing" Target="../drawings/vmlDrawing63.vml"/><Relationship Id="rId6" Type="http://schemas.openxmlformats.org/officeDocument/2006/relationships/oleObject" Target="../embeddings/oleObject324.bin"/><Relationship Id="rId5" Type="http://schemas.openxmlformats.org/officeDocument/2006/relationships/oleObject" Target="../embeddings/oleObject323.bin"/><Relationship Id="rId4" Type="http://schemas.openxmlformats.org/officeDocument/2006/relationships/oleObject" Target="../embeddings/oleObject322.bin"/><Relationship Id="rId9" Type="http://schemas.openxmlformats.org/officeDocument/2006/relationships/oleObject" Target="../embeddings/oleObject327.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33.bin"/><Relationship Id="rId3" Type="http://schemas.openxmlformats.org/officeDocument/2006/relationships/oleObject" Target="../embeddings/oleObject328.bin"/><Relationship Id="rId7" Type="http://schemas.openxmlformats.org/officeDocument/2006/relationships/oleObject" Target="../embeddings/oleObject332.bin"/><Relationship Id="rId2" Type="http://schemas.openxmlformats.org/officeDocument/2006/relationships/slideLayout" Target="../slideLayouts/slideLayout13.xml"/><Relationship Id="rId1" Type="http://schemas.openxmlformats.org/officeDocument/2006/relationships/vmlDrawing" Target="../drawings/vmlDrawing64.vml"/><Relationship Id="rId6" Type="http://schemas.openxmlformats.org/officeDocument/2006/relationships/oleObject" Target="../embeddings/oleObject331.bin"/><Relationship Id="rId5" Type="http://schemas.openxmlformats.org/officeDocument/2006/relationships/oleObject" Target="../embeddings/oleObject330.bin"/><Relationship Id="rId4" Type="http://schemas.openxmlformats.org/officeDocument/2006/relationships/oleObject" Target="../embeddings/oleObject329.bin"/><Relationship Id="rId9" Type="http://schemas.openxmlformats.org/officeDocument/2006/relationships/oleObject" Target="../embeddings/oleObject334.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340.bin"/><Relationship Id="rId3" Type="http://schemas.openxmlformats.org/officeDocument/2006/relationships/oleObject" Target="../embeddings/oleObject335.bin"/><Relationship Id="rId7" Type="http://schemas.openxmlformats.org/officeDocument/2006/relationships/oleObject" Target="../embeddings/oleObject339.bin"/><Relationship Id="rId2" Type="http://schemas.openxmlformats.org/officeDocument/2006/relationships/slideLayout" Target="../slideLayouts/slideLayout13.xml"/><Relationship Id="rId1" Type="http://schemas.openxmlformats.org/officeDocument/2006/relationships/vmlDrawing" Target="../drawings/vmlDrawing65.vml"/><Relationship Id="rId6" Type="http://schemas.openxmlformats.org/officeDocument/2006/relationships/oleObject" Target="../embeddings/oleObject338.bin"/><Relationship Id="rId5" Type="http://schemas.openxmlformats.org/officeDocument/2006/relationships/oleObject" Target="../embeddings/oleObject337.bin"/><Relationship Id="rId4" Type="http://schemas.openxmlformats.org/officeDocument/2006/relationships/oleObject" Target="../embeddings/oleObject336.bin"/><Relationship Id="rId9" Type="http://schemas.openxmlformats.org/officeDocument/2006/relationships/oleObject" Target="../embeddings/oleObject341.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77.vml"/><Relationship Id="rId5" Type="http://schemas.openxmlformats.org/officeDocument/2006/relationships/image" Target="../media/image99.png"/><Relationship Id="rId4" Type="http://schemas.openxmlformats.org/officeDocument/2006/relationships/oleObject" Target="../embeddings/oleObject365.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oleObject" Target="../embeddings/oleObject367.bin"/><Relationship Id="rId2" Type="http://schemas.openxmlformats.org/officeDocument/2006/relationships/slideLayout" Target="../slideLayouts/slideLayout13.xml"/><Relationship Id="rId1" Type="http://schemas.openxmlformats.org/officeDocument/2006/relationships/vmlDrawing" Target="../drawings/vmlDrawing78.vml"/><Relationship Id="rId6" Type="http://schemas.openxmlformats.org/officeDocument/2006/relationships/image" Target="../media/image99.png"/><Relationship Id="rId5" Type="http://schemas.openxmlformats.org/officeDocument/2006/relationships/oleObject" Target="../embeddings/oleObject366.bin"/><Relationship Id="rId4" Type="http://schemas.openxmlformats.org/officeDocument/2006/relationships/hyperlink" Target="../../../../../../My%20Documents/Camtasia%20Studio/plot%202-1600x1200/plot%202-1600x1200.htm" TargetMode="Externa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68.bin"/><Relationship Id="rId7" Type="http://schemas.openxmlformats.org/officeDocument/2006/relationships/image" Target="../media/image107.png"/><Relationship Id="rId2" Type="http://schemas.openxmlformats.org/officeDocument/2006/relationships/slideLayout" Target="../slideLayouts/slideLayout13.xml"/><Relationship Id="rId1" Type="http://schemas.openxmlformats.org/officeDocument/2006/relationships/vmlDrawing" Target="../drawings/vmlDrawing79.v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Rectangle 25"/>
          <p:cNvSpPr>
            <a:spLocks noGrp="1" noChangeArrowheads="1"/>
          </p:cNvSpPr>
          <p:nvPr>
            <p:ph type="title"/>
          </p:nvPr>
        </p:nvSpPr>
        <p:spPr>
          <a:xfrm>
            <a:off x="1524000" y="914400"/>
            <a:ext cx="7239000" cy="1143000"/>
          </a:xfrm>
        </p:spPr>
        <p:txBody>
          <a:bodyPr/>
          <a:lstStyle/>
          <a:p>
            <a:pPr algn="l" eaLnBrk="1" hangingPunct="1">
              <a:defRPr/>
            </a:pPr>
            <a:r>
              <a:rPr lang="en-US" sz="3200" dirty="0" smtClean="0">
                <a:solidFill>
                  <a:schemeClr val="tx1"/>
                </a:solidFill>
                <a:effectLst>
                  <a:outerShdw blurRad="38100" dist="38100" dir="2700000" algn="tl">
                    <a:srgbClr val="C0C0C0"/>
                  </a:outerShdw>
                </a:effectLst>
              </a:rPr>
              <a:t>Transmission line fundamentals</a:t>
            </a:r>
          </a:p>
        </p:txBody>
      </p:sp>
      <p:graphicFrame>
        <p:nvGraphicFramePr>
          <p:cNvPr id="1026" name="Object 27"/>
          <p:cNvGraphicFramePr>
            <a:graphicFrameLocks noChangeAspect="1"/>
          </p:cNvGraphicFramePr>
          <p:nvPr/>
        </p:nvGraphicFramePr>
        <p:xfrm>
          <a:off x="304800" y="1905000"/>
          <a:ext cx="7410450" cy="228600"/>
        </p:xfrm>
        <a:graphic>
          <a:graphicData uri="http://schemas.openxmlformats.org/presentationml/2006/ole">
            <p:oleObj spid="_x0000_s1026" name="Drawing" r:id="rId4" imgW="6564240" imgH="303480" progId="Canvas.Drawing.X">
              <p:embed/>
            </p:oleObj>
          </a:graphicData>
        </a:graphic>
      </p:graphicFrame>
      <p:sp>
        <p:nvSpPr>
          <p:cNvPr id="1028" name="Text Box 43"/>
          <p:cNvSpPr txBox="1">
            <a:spLocks noChangeArrowheads="1"/>
          </p:cNvSpPr>
          <p:nvPr/>
        </p:nvSpPr>
        <p:spPr bwMode="auto">
          <a:xfrm>
            <a:off x="1600200" y="2346325"/>
            <a:ext cx="5867400" cy="701675"/>
          </a:xfrm>
          <a:prstGeom prst="rect">
            <a:avLst/>
          </a:prstGeom>
          <a:noFill/>
          <a:ln w="9525">
            <a:noFill/>
            <a:miter lim="800000"/>
            <a:headEnd/>
            <a:tailEnd/>
          </a:ln>
        </p:spPr>
        <p:txBody>
          <a:bodyPr>
            <a:spAutoFit/>
          </a:bodyPr>
          <a:lstStyle/>
          <a:p>
            <a:pPr>
              <a:spcBef>
                <a:spcPct val="20000"/>
              </a:spcBef>
            </a:pPr>
            <a:r>
              <a:rPr lang="en-US" i="1"/>
              <a:t>Edward Wheeler</a:t>
            </a:r>
          </a:p>
          <a:p>
            <a:pPr>
              <a:spcBef>
                <a:spcPct val="20000"/>
              </a:spcBef>
            </a:pPr>
            <a:r>
              <a:rPr lang="en-US" i="1">
                <a:solidFill>
                  <a:srgbClr val="CC0000"/>
                </a:solidFill>
              </a:rPr>
              <a:t>Rose</a:t>
            </a:r>
            <a:r>
              <a:rPr lang="en-US" i="1"/>
              <a:t>-Hulman Institute of Technology</a:t>
            </a:r>
          </a:p>
        </p:txBody>
      </p:sp>
      <p:sp>
        <p:nvSpPr>
          <p:cNvPr id="1029" name="Line 4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030" name="Line 4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031" name="Line 50"/>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032" name="Line 51"/>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1033" name="Picture 60" descr="National Science Foundation">
            <a:hlinkClick r:id="rId5"/>
          </p:cNvPr>
          <p:cNvPicPr>
            <a:picLocks noChangeAspect="1" noChangeArrowheads="1"/>
          </p:cNvPicPr>
          <p:nvPr/>
        </p:nvPicPr>
        <p:blipFill>
          <a:blip r:embed="rId6" cstate="print"/>
          <a:srcRect/>
          <a:stretch>
            <a:fillRect/>
          </a:stretch>
        </p:blipFill>
        <p:spPr bwMode="auto">
          <a:xfrm>
            <a:off x="5486400" y="5867400"/>
            <a:ext cx="3200400" cy="619125"/>
          </a:xfrm>
          <a:prstGeom prst="rect">
            <a:avLst/>
          </a:prstGeom>
          <a:noFill/>
          <a:ln w="9525">
            <a:noFill/>
            <a:miter lim="800000"/>
            <a:headEnd/>
            <a:tailEnd/>
          </a:ln>
        </p:spPr>
      </p:pic>
      <p:sp>
        <p:nvSpPr>
          <p:cNvPr id="16" name="TextBox 15"/>
          <p:cNvSpPr txBox="1"/>
          <p:nvPr/>
        </p:nvSpPr>
        <p:spPr>
          <a:xfrm>
            <a:off x="304800" y="5791200"/>
            <a:ext cx="3348038" cy="646113"/>
          </a:xfrm>
          <a:prstGeom prst="rect">
            <a:avLst/>
          </a:prstGeom>
          <a:noFill/>
        </p:spPr>
        <p:txBody>
          <a:bodyPr wrap="none">
            <a:spAutoFit/>
          </a:bodyPr>
          <a:lstStyle/>
          <a:p>
            <a:pPr>
              <a:defRPr/>
            </a:pPr>
            <a:r>
              <a:rPr lang="en-US" b="1" dirty="0">
                <a:solidFill>
                  <a:srgbClr val="0070A0"/>
                </a:solidFill>
                <a:effectLst>
                  <a:outerShdw blurRad="38100" dist="38100" dir="2700000" algn="tl">
                    <a:srgbClr val="000000">
                      <a:alpha val="43137"/>
                    </a:srgbClr>
                  </a:outerShdw>
                </a:effectLst>
              </a:rPr>
              <a:t>EMC Symposium</a:t>
            </a:r>
          </a:p>
          <a:p>
            <a:pPr>
              <a:defRPr/>
            </a:pPr>
            <a:r>
              <a:rPr lang="en-US" dirty="0">
                <a:solidFill>
                  <a:srgbClr val="0070A0"/>
                </a:solidFill>
                <a:effectLst>
                  <a:outerShdw blurRad="38100" dist="38100" dir="2700000" algn="tl">
                    <a:srgbClr val="000000">
                      <a:alpha val="43137"/>
                    </a:srgbClr>
                  </a:outerShdw>
                </a:effectLst>
              </a:rPr>
              <a:t>Austin, Texas  August 17, 2009</a:t>
            </a:r>
          </a:p>
        </p:txBody>
      </p:sp>
      <p:sp>
        <p:nvSpPr>
          <p:cNvPr id="19" name="TextBox 18"/>
          <p:cNvSpPr txBox="1"/>
          <p:nvPr/>
        </p:nvSpPr>
        <p:spPr>
          <a:xfrm>
            <a:off x="295275" y="228600"/>
            <a:ext cx="4189413" cy="400050"/>
          </a:xfrm>
          <a:prstGeom prst="rect">
            <a:avLst/>
          </a:prstGeom>
          <a:noFill/>
        </p:spPr>
        <p:txBody>
          <a:bodyPr wrap="none">
            <a:spAutoFit/>
          </a:bodyPr>
          <a:lstStyle/>
          <a:p>
            <a:pPr>
              <a:defRPr/>
            </a:pPr>
            <a:r>
              <a:rPr lang="en-US" sz="2000" b="1" cap="small" dirty="0">
                <a:solidFill>
                  <a:srgbClr val="0070A0"/>
                </a:solidFill>
                <a:effectLst>
                  <a:outerShdw blurRad="38100" dist="38100" dir="2700000" algn="tl">
                    <a:srgbClr val="000000">
                      <a:alpha val="43137"/>
                    </a:srgbClr>
                  </a:outerShdw>
                </a:effectLst>
                <a:latin typeface="Bookman Old Style" pitchFamily="18" charset="0"/>
              </a:rPr>
              <a:t>EMC Fundamentals Workshop</a:t>
            </a:r>
          </a:p>
        </p:txBody>
      </p:sp>
      <p:sp>
        <p:nvSpPr>
          <p:cNvPr id="12" name="Slide Number Placeholder 11"/>
          <p:cNvSpPr>
            <a:spLocks noGrp="1"/>
          </p:cNvSpPr>
          <p:nvPr>
            <p:ph type="sldNum" sz="quarter" idx="12"/>
          </p:nvPr>
        </p:nvSpPr>
        <p:spPr/>
        <p:txBody>
          <a:bodyPr/>
          <a:lstStyle/>
          <a:p>
            <a:pPr>
              <a:defRPr/>
            </a:pPr>
            <a:fld id="{F649340C-377B-4C2D-86E4-D2A11ABDB261}"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2"/>
          <p:cNvSpPr>
            <a:spLocks noGrp="1" noChangeArrowheads="1"/>
          </p:cNvSpPr>
          <p:nvPr>
            <p:ph type="title"/>
          </p:nvPr>
        </p:nvSpPr>
        <p:spPr/>
        <p:txBody>
          <a:bodyPr/>
          <a:lstStyle/>
          <a:p>
            <a:pPr algn="l" eaLnBrk="1" hangingPunct="1"/>
            <a:r>
              <a:rPr lang="en-US" sz="3200" dirty="0" smtClean="0">
                <a:solidFill>
                  <a:schemeClr val="tx1"/>
                </a:solidFill>
              </a:rPr>
              <a:t>Reflection &amp; transmission at TL junctions</a:t>
            </a:r>
            <a:r>
              <a:rPr lang="en-US" sz="3200" dirty="0" smtClean="0">
                <a:solidFill>
                  <a:srgbClr val="1C1C1C"/>
                </a:solidFill>
              </a:rPr>
              <a:t> </a:t>
            </a:r>
          </a:p>
        </p:txBody>
      </p:sp>
      <p:graphicFrame>
        <p:nvGraphicFramePr>
          <p:cNvPr id="10242"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0242" name="Drawing" r:id="rId4" imgW="6564240" imgH="303480" progId="Canvas.Drawing.X">
              <p:embed/>
            </p:oleObj>
          </a:graphicData>
        </a:graphic>
      </p:graphicFrame>
      <p:sp>
        <p:nvSpPr>
          <p:cNvPr id="10249"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0250"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0251"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0252"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0243" name="Object 9"/>
          <p:cNvGraphicFramePr>
            <a:graphicFrameLocks noChangeAspect="1"/>
          </p:cNvGraphicFramePr>
          <p:nvPr/>
        </p:nvGraphicFramePr>
        <p:xfrm>
          <a:off x="5461000" y="3111500"/>
          <a:ext cx="914400" cy="185738"/>
        </p:xfrm>
        <a:graphic>
          <a:graphicData uri="http://schemas.openxmlformats.org/presentationml/2006/ole">
            <p:oleObj spid="_x0000_s10243" name="Equation" r:id="rId5" imgW="914400" imgH="185760" progId="Equation.DSMT4">
              <p:embed/>
            </p:oleObj>
          </a:graphicData>
        </a:graphic>
      </p:graphicFrame>
      <p:sp>
        <p:nvSpPr>
          <p:cNvPr id="10253" name="Text Box 11"/>
          <p:cNvSpPr txBox="1">
            <a:spLocks noChangeArrowheads="1"/>
          </p:cNvSpPr>
          <p:nvPr/>
        </p:nvSpPr>
        <p:spPr bwMode="auto">
          <a:xfrm>
            <a:off x="533400" y="3886200"/>
            <a:ext cx="3505200" cy="1433513"/>
          </a:xfrm>
          <a:prstGeom prst="rect">
            <a:avLst/>
          </a:prstGeom>
          <a:noFill/>
          <a:ln w="9525">
            <a:noFill/>
            <a:miter lim="800000"/>
            <a:headEnd/>
            <a:tailEnd/>
          </a:ln>
        </p:spPr>
        <p:txBody>
          <a:bodyPr>
            <a:spAutoFit/>
          </a:bodyPr>
          <a:lstStyle/>
          <a:p>
            <a:pPr>
              <a:spcBef>
                <a:spcPct val="20000"/>
              </a:spcBef>
              <a:spcAft>
                <a:spcPct val="50000"/>
              </a:spcAft>
            </a:pPr>
            <a:r>
              <a:rPr lang="en-US" sz="1400" dirty="0" err="1">
                <a:solidFill>
                  <a:srgbClr val="003399"/>
                </a:solidFill>
              </a:rPr>
              <a:t>KVL</a:t>
            </a:r>
            <a:r>
              <a:rPr lang="en-US" sz="1400" dirty="0">
                <a:solidFill>
                  <a:srgbClr val="003399"/>
                </a:solidFill>
              </a:rPr>
              <a:t> ~ </a:t>
            </a:r>
            <a:r>
              <a:rPr lang="en-US" sz="1400" dirty="0" err="1">
                <a:solidFill>
                  <a:srgbClr val="003399"/>
                </a:solidFill>
              </a:rPr>
              <a:t>v</a:t>
            </a:r>
            <a:r>
              <a:rPr lang="en-US" sz="1400" baseline="-25000" dirty="0" err="1">
                <a:solidFill>
                  <a:srgbClr val="003399"/>
                </a:solidFill>
              </a:rPr>
              <a:t>1</a:t>
            </a:r>
            <a:r>
              <a:rPr lang="en-US" sz="1400" dirty="0">
                <a:solidFill>
                  <a:srgbClr val="003399"/>
                </a:solidFill>
              </a:rPr>
              <a:t> must equal </a:t>
            </a:r>
            <a:r>
              <a:rPr lang="en-US" sz="1400" dirty="0" err="1">
                <a:solidFill>
                  <a:srgbClr val="003399"/>
                </a:solidFill>
              </a:rPr>
              <a:t>v</a:t>
            </a:r>
            <a:r>
              <a:rPr lang="en-US" sz="1400" baseline="-25000" dirty="0" err="1">
                <a:solidFill>
                  <a:srgbClr val="003399"/>
                </a:solidFill>
              </a:rPr>
              <a:t>2</a:t>
            </a:r>
            <a:r>
              <a:rPr lang="en-US" sz="1400" dirty="0">
                <a:solidFill>
                  <a:srgbClr val="003399"/>
                </a:solidFill>
              </a:rPr>
              <a:t> at the boundary</a:t>
            </a:r>
            <a:endParaRPr lang="en-US" sz="1400" i="1" dirty="0">
              <a:solidFill>
                <a:srgbClr val="003399"/>
              </a:solidFill>
            </a:endParaRPr>
          </a:p>
          <a:p>
            <a:pPr>
              <a:spcBef>
                <a:spcPct val="20000"/>
              </a:spcBef>
            </a:pPr>
            <a:r>
              <a:rPr lang="en-US" sz="1400" dirty="0" err="1">
                <a:solidFill>
                  <a:srgbClr val="003399"/>
                </a:solidFill>
              </a:rPr>
              <a:t>KCL</a:t>
            </a:r>
            <a:r>
              <a:rPr lang="en-US" sz="1400" dirty="0">
                <a:solidFill>
                  <a:srgbClr val="003399"/>
                </a:solidFill>
              </a:rPr>
              <a:t> ~ </a:t>
            </a:r>
            <a:r>
              <a:rPr lang="en-US" sz="1400" dirty="0" err="1">
                <a:solidFill>
                  <a:srgbClr val="003399"/>
                </a:solidFill>
              </a:rPr>
              <a:t>i</a:t>
            </a:r>
            <a:r>
              <a:rPr lang="en-US" sz="1400" baseline="-25000" dirty="0" err="1">
                <a:solidFill>
                  <a:srgbClr val="003399"/>
                </a:solidFill>
              </a:rPr>
              <a:t>1</a:t>
            </a:r>
            <a:r>
              <a:rPr lang="en-US" sz="1400" dirty="0">
                <a:solidFill>
                  <a:srgbClr val="003399"/>
                </a:solidFill>
              </a:rPr>
              <a:t> must equal </a:t>
            </a:r>
            <a:r>
              <a:rPr lang="en-US" sz="1400" dirty="0" err="1">
                <a:solidFill>
                  <a:srgbClr val="003399"/>
                </a:solidFill>
              </a:rPr>
              <a:t>i</a:t>
            </a:r>
            <a:r>
              <a:rPr lang="en-US" sz="1400" baseline="-25000" dirty="0" err="1">
                <a:solidFill>
                  <a:srgbClr val="003399"/>
                </a:solidFill>
              </a:rPr>
              <a:t>2</a:t>
            </a:r>
            <a:r>
              <a:rPr lang="en-US" sz="1400" dirty="0">
                <a:solidFill>
                  <a:srgbClr val="003399"/>
                </a:solidFill>
              </a:rPr>
              <a:t> at the boundary</a:t>
            </a:r>
          </a:p>
          <a:p>
            <a:pPr>
              <a:spcBef>
                <a:spcPct val="20000"/>
              </a:spcBef>
            </a:pPr>
            <a:endParaRPr lang="en-US" sz="1400" dirty="0">
              <a:solidFill>
                <a:srgbClr val="003399"/>
              </a:solidFill>
            </a:endParaRPr>
          </a:p>
          <a:p>
            <a:pPr>
              <a:spcBef>
                <a:spcPct val="20000"/>
              </a:spcBef>
            </a:pPr>
            <a:endParaRPr lang="en-US" sz="1400" dirty="0">
              <a:solidFill>
                <a:srgbClr val="003399"/>
              </a:solidFill>
            </a:endParaRPr>
          </a:p>
          <a:p>
            <a:pPr>
              <a:spcBef>
                <a:spcPct val="20000"/>
              </a:spcBef>
            </a:pPr>
            <a:r>
              <a:rPr lang="en-US" sz="1400" dirty="0">
                <a:solidFill>
                  <a:srgbClr val="003399"/>
                </a:solidFill>
              </a:rPr>
              <a:t>Definitions of coefficients</a:t>
            </a:r>
          </a:p>
        </p:txBody>
      </p:sp>
      <p:graphicFrame>
        <p:nvGraphicFramePr>
          <p:cNvPr id="10244" name="Object 17"/>
          <p:cNvGraphicFramePr>
            <a:graphicFrameLocks noChangeAspect="1"/>
          </p:cNvGraphicFramePr>
          <p:nvPr/>
        </p:nvGraphicFramePr>
        <p:xfrm>
          <a:off x="895350" y="5410200"/>
          <a:ext cx="2971800" cy="914400"/>
        </p:xfrm>
        <a:graphic>
          <a:graphicData uri="http://schemas.openxmlformats.org/presentationml/2006/ole">
            <p:oleObj spid="_x0000_s10244" name="Equation" r:id="rId6" imgW="2971800" imgH="914400" progId="Equation.DSMT4">
              <p:embed/>
            </p:oleObj>
          </a:graphicData>
        </a:graphic>
      </p:graphicFrame>
      <p:graphicFrame>
        <p:nvGraphicFramePr>
          <p:cNvPr id="10245" name="Object 21"/>
          <p:cNvGraphicFramePr>
            <a:graphicFrameLocks noChangeAspect="1"/>
          </p:cNvGraphicFramePr>
          <p:nvPr/>
        </p:nvGraphicFramePr>
        <p:xfrm>
          <a:off x="4419600" y="3962400"/>
          <a:ext cx="3556000" cy="711200"/>
        </p:xfrm>
        <a:graphic>
          <a:graphicData uri="http://schemas.openxmlformats.org/presentationml/2006/ole">
            <p:oleObj spid="_x0000_s10245" name="Equation" r:id="rId7" imgW="3555720" imgH="711000" progId="Equation.DSMT4">
              <p:embed/>
            </p:oleObj>
          </a:graphicData>
        </a:graphic>
      </p:graphicFrame>
      <p:graphicFrame>
        <p:nvGraphicFramePr>
          <p:cNvPr id="10246" name="Object 24"/>
          <p:cNvGraphicFramePr>
            <a:graphicFrameLocks noChangeAspect="1"/>
          </p:cNvGraphicFramePr>
          <p:nvPr/>
        </p:nvGraphicFramePr>
        <p:xfrm>
          <a:off x="4946650" y="5410200"/>
          <a:ext cx="3416300" cy="965200"/>
        </p:xfrm>
        <a:graphic>
          <a:graphicData uri="http://schemas.openxmlformats.org/presentationml/2006/ole">
            <p:oleObj spid="_x0000_s10246" name="Equation" r:id="rId8" imgW="3416040" imgH="965160" progId="Equation.DSMT4">
              <p:embed/>
            </p:oleObj>
          </a:graphicData>
        </a:graphic>
      </p:graphicFrame>
      <p:sp>
        <p:nvSpPr>
          <p:cNvPr id="10254" name="Text Box 26"/>
          <p:cNvSpPr txBox="1">
            <a:spLocks noChangeArrowheads="1"/>
          </p:cNvSpPr>
          <p:nvPr/>
        </p:nvSpPr>
        <p:spPr bwMode="auto">
          <a:xfrm>
            <a:off x="4648200" y="5029200"/>
            <a:ext cx="3505200" cy="304800"/>
          </a:xfrm>
          <a:prstGeom prst="rect">
            <a:avLst/>
          </a:prstGeom>
          <a:noFill/>
          <a:ln w="9525">
            <a:noFill/>
            <a:miter lim="800000"/>
            <a:headEnd/>
            <a:tailEnd/>
          </a:ln>
        </p:spPr>
        <p:txBody>
          <a:bodyPr>
            <a:spAutoFit/>
          </a:bodyPr>
          <a:lstStyle/>
          <a:p>
            <a:pPr>
              <a:spcBef>
                <a:spcPct val="20000"/>
              </a:spcBef>
              <a:spcAft>
                <a:spcPct val="40000"/>
              </a:spcAft>
            </a:pPr>
            <a:r>
              <a:rPr lang="en-US" sz="1400">
                <a:solidFill>
                  <a:srgbClr val="003399"/>
                </a:solidFill>
              </a:rPr>
              <a:t>Reflection and transmission coefficients</a:t>
            </a:r>
          </a:p>
        </p:txBody>
      </p:sp>
      <p:graphicFrame>
        <p:nvGraphicFramePr>
          <p:cNvPr id="10247" name="Object 29"/>
          <p:cNvGraphicFramePr>
            <a:graphicFrameLocks noChangeAspect="1"/>
          </p:cNvGraphicFramePr>
          <p:nvPr>
            <p:ph sz="quarter" idx="2"/>
          </p:nvPr>
        </p:nvGraphicFramePr>
        <p:xfrm>
          <a:off x="457200" y="1612900"/>
          <a:ext cx="8229600" cy="2159000"/>
        </p:xfrm>
        <a:graphic>
          <a:graphicData uri="http://schemas.openxmlformats.org/presentationml/2006/ole">
            <p:oleObj spid="_x0000_s10247" name="Drawing" r:id="rId9" imgW="10717200" imgH="2812320" progId="Canvas.Drawing.X">
              <p:embed/>
            </p:oleObj>
          </a:graphicData>
        </a:graphic>
      </p:graphicFrame>
      <p:sp>
        <p:nvSpPr>
          <p:cNvPr id="15" name="Slide Number Placeholder 14"/>
          <p:cNvSpPr>
            <a:spLocks noGrp="1"/>
          </p:cNvSpPr>
          <p:nvPr>
            <p:ph type="sldNum" sz="quarter" idx="12"/>
          </p:nvPr>
        </p:nvSpPr>
        <p:spPr/>
        <p:txBody>
          <a:bodyPr/>
          <a:lstStyle/>
          <a:p>
            <a:pPr>
              <a:defRPr/>
            </a:pPr>
            <a:fld id="{3AE8F6FF-D1B7-40B2-9981-CE9A3DE48CA0}"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2"/>
          <p:cNvSpPr>
            <a:spLocks noGrp="1" noChangeArrowheads="1"/>
          </p:cNvSpPr>
          <p:nvPr>
            <p:ph type="title"/>
          </p:nvPr>
        </p:nvSpPr>
        <p:spPr/>
        <p:txBody>
          <a:bodyPr/>
          <a:lstStyle/>
          <a:p>
            <a:pPr algn="l" eaLnBrk="1" hangingPunct="1"/>
            <a:r>
              <a:rPr lang="en-US" sz="3200" dirty="0" smtClean="0">
                <a:solidFill>
                  <a:schemeClr val="tx1"/>
                </a:solidFill>
              </a:rPr>
              <a:t>Reflection &amp; transmission at terminations</a:t>
            </a:r>
            <a:endParaRPr lang="en-US" sz="3200" dirty="0" smtClean="0">
              <a:solidFill>
                <a:srgbClr val="1C1C1C"/>
              </a:solidFill>
            </a:endParaRPr>
          </a:p>
        </p:txBody>
      </p:sp>
      <p:graphicFrame>
        <p:nvGraphicFramePr>
          <p:cNvPr id="11266"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1266" name="Drawing" r:id="rId4" imgW="6564240" imgH="303480" progId="Canvas.Drawing.X">
              <p:embed/>
            </p:oleObj>
          </a:graphicData>
        </a:graphic>
      </p:graphicFrame>
      <p:sp>
        <p:nvSpPr>
          <p:cNvPr id="11272"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1273"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1274"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1275"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1267" name="Object 9"/>
          <p:cNvGraphicFramePr>
            <a:graphicFrameLocks noChangeAspect="1"/>
          </p:cNvGraphicFramePr>
          <p:nvPr/>
        </p:nvGraphicFramePr>
        <p:xfrm>
          <a:off x="5461000" y="3111500"/>
          <a:ext cx="914400" cy="185738"/>
        </p:xfrm>
        <a:graphic>
          <a:graphicData uri="http://schemas.openxmlformats.org/presentationml/2006/ole">
            <p:oleObj spid="_x0000_s11267" name="Equation" r:id="rId5" imgW="914400" imgH="185760" progId="Equation.DSMT4">
              <p:embed/>
            </p:oleObj>
          </a:graphicData>
        </a:graphic>
      </p:graphicFrame>
      <p:sp>
        <p:nvSpPr>
          <p:cNvPr id="11276" name="Text Box 11"/>
          <p:cNvSpPr txBox="1">
            <a:spLocks noChangeArrowheads="1"/>
          </p:cNvSpPr>
          <p:nvPr/>
        </p:nvSpPr>
        <p:spPr bwMode="auto">
          <a:xfrm>
            <a:off x="533400" y="3886200"/>
            <a:ext cx="3505200" cy="1433513"/>
          </a:xfrm>
          <a:prstGeom prst="rect">
            <a:avLst/>
          </a:prstGeom>
          <a:noFill/>
          <a:ln w="9525">
            <a:noFill/>
            <a:miter lim="800000"/>
            <a:headEnd/>
            <a:tailEnd/>
          </a:ln>
        </p:spPr>
        <p:txBody>
          <a:bodyPr>
            <a:spAutoFit/>
          </a:bodyPr>
          <a:lstStyle/>
          <a:p>
            <a:pPr>
              <a:spcBef>
                <a:spcPct val="20000"/>
              </a:spcBef>
              <a:spcAft>
                <a:spcPct val="50000"/>
              </a:spcAft>
            </a:pPr>
            <a:r>
              <a:rPr lang="en-US" sz="1400">
                <a:solidFill>
                  <a:srgbClr val="003399"/>
                </a:solidFill>
              </a:rPr>
              <a:t>KVL ~ v</a:t>
            </a:r>
            <a:r>
              <a:rPr lang="en-US" sz="1400" baseline="-25000">
                <a:solidFill>
                  <a:srgbClr val="003399"/>
                </a:solidFill>
              </a:rPr>
              <a:t>1</a:t>
            </a:r>
            <a:r>
              <a:rPr lang="en-US" sz="1400">
                <a:solidFill>
                  <a:srgbClr val="003399"/>
                </a:solidFill>
              </a:rPr>
              <a:t> must equal v</a:t>
            </a:r>
            <a:r>
              <a:rPr lang="en-US" sz="1400" baseline="-25000">
                <a:solidFill>
                  <a:srgbClr val="003399"/>
                </a:solidFill>
              </a:rPr>
              <a:t>2</a:t>
            </a:r>
            <a:r>
              <a:rPr lang="en-US" sz="1400">
                <a:solidFill>
                  <a:srgbClr val="003399"/>
                </a:solidFill>
              </a:rPr>
              <a:t> at the boundary</a:t>
            </a:r>
            <a:endParaRPr lang="en-US" sz="1400" i="1">
              <a:solidFill>
                <a:srgbClr val="003399"/>
              </a:solidFill>
            </a:endParaRPr>
          </a:p>
          <a:p>
            <a:pPr>
              <a:spcBef>
                <a:spcPct val="20000"/>
              </a:spcBef>
            </a:pPr>
            <a:r>
              <a:rPr lang="en-US" sz="1400">
                <a:solidFill>
                  <a:srgbClr val="003399"/>
                </a:solidFill>
              </a:rPr>
              <a:t>KCL ~ i</a:t>
            </a:r>
            <a:r>
              <a:rPr lang="en-US" sz="1400" baseline="-25000">
                <a:solidFill>
                  <a:srgbClr val="003399"/>
                </a:solidFill>
              </a:rPr>
              <a:t>1</a:t>
            </a:r>
            <a:r>
              <a:rPr lang="en-US" sz="1400">
                <a:solidFill>
                  <a:srgbClr val="003399"/>
                </a:solidFill>
              </a:rPr>
              <a:t> must equal i</a:t>
            </a:r>
            <a:r>
              <a:rPr lang="en-US" sz="1400" baseline="-25000">
                <a:solidFill>
                  <a:srgbClr val="003399"/>
                </a:solidFill>
              </a:rPr>
              <a:t>2</a:t>
            </a:r>
            <a:r>
              <a:rPr lang="en-US" sz="1400">
                <a:solidFill>
                  <a:srgbClr val="003399"/>
                </a:solidFill>
              </a:rPr>
              <a:t> at the boundary</a:t>
            </a:r>
          </a:p>
          <a:p>
            <a:pPr>
              <a:spcBef>
                <a:spcPct val="20000"/>
              </a:spcBef>
            </a:pPr>
            <a:endParaRPr lang="en-US" sz="1400">
              <a:solidFill>
                <a:srgbClr val="003399"/>
              </a:solidFill>
            </a:endParaRPr>
          </a:p>
          <a:p>
            <a:pPr>
              <a:spcBef>
                <a:spcPct val="20000"/>
              </a:spcBef>
            </a:pPr>
            <a:endParaRPr lang="en-US" sz="1400">
              <a:solidFill>
                <a:srgbClr val="003399"/>
              </a:solidFill>
            </a:endParaRPr>
          </a:p>
          <a:p>
            <a:pPr>
              <a:spcBef>
                <a:spcPct val="20000"/>
              </a:spcBef>
            </a:pPr>
            <a:r>
              <a:rPr lang="en-US" sz="1400">
                <a:solidFill>
                  <a:srgbClr val="003399"/>
                </a:solidFill>
              </a:rPr>
              <a:t>Definitions of coefficients</a:t>
            </a:r>
          </a:p>
        </p:txBody>
      </p:sp>
      <p:graphicFrame>
        <p:nvGraphicFramePr>
          <p:cNvPr id="11268" name="Object 17"/>
          <p:cNvGraphicFramePr>
            <a:graphicFrameLocks noChangeAspect="1"/>
          </p:cNvGraphicFramePr>
          <p:nvPr/>
        </p:nvGraphicFramePr>
        <p:xfrm>
          <a:off x="882650" y="5410200"/>
          <a:ext cx="2997200" cy="914400"/>
        </p:xfrm>
        <a:graphic>
          <a:graphicData uri="http://schemas.openxmlformats.org/presentationml/2006/ole">
            <p:oleObj spid="_x0000_s11268" name="Equation" r:id="rId6" imgW="2997000" imgH="914400" progId="Equation.DSMT4">
              <p:embed/>
            </p:oleObj>
          </a:graphicData>
        </a:graphic>
      </p:graphicFrame>
      <p:graphicFrame>
        <p:nvGraphicFramePr>
          <p:cNvPr id="11269" name="Object 21"/>
          <p:cNvGraphicFramePr>
            <a:graphicFrameLocks noChangeAspect="1"/>
          </p:cNvGraphicFramePr>
          <p:nvPr/>
        </p:nvGraphicFramePr>
        <p:xfrm>
          <a:off x="4533900" y="3962400"/>
          <a:ext cx="3327400" cy="711200"/>
        </p:xfrm>
        <a:graphic>
          <a:graphicData uri="http://schemas.openxmlformats.org/presentationml/2006/ole">
            <p:oleObj spid="_x0000_s11269" name="Equation" r:id="rId7" imgW="3327120" imgH="711000" progId="Equation.DSMT4">
              <p:embed/>
            </p:oleObj>
          </a:graphicData>
        </a:graphic>
      </p:graphicFrame>
      <p:graphicFrame>
        <p:nvGraphicFramePr>
          <p:cNvPr id="11270" name="Object 24"/>
          <p:cNvGraphicFramePr>
            <a:graphicFrameLocks noChangeAspect="1"/>
          </p:cNvGraphicFramePr>
          <p:nvPr/>
        </p:nvGraphicFramePr>
        <p:xfrm>
          <a:off x="5029200" y="5435600"/>
          <a:ext cx="3251200" cy="914400"/>
        </p:xfrm>
        <a:graphic>
          <a:graphicData uri="http://schemas.openxmlformats.org/presentationml/2006/ole">
            <p:oleObj spid="_x0000_s11270" name="Equation" r:id="rId8" imgW="3251160" imgH="914400" progId="Equation.DSMT4">
              <p:embed/>
            </p:oleObj>
          </a:graphicData>
        </a:graphic>
      </p:graphicFrame>
      <p:sp>
        <p:nvSpPr>
          <p:cNvPr id="11277" name="Text Box 26"/>
          <p:cNvSpPr txBox="1">
            <a:spLocks noChangeArrowheads="1"/>
          </p:cNvSpPr>
          <p:nvPr/>
        </p:nvSpPr>
        <p:spPr bwMode="auto">
          <a:xfrm>
            <a:off x="4648200" y="5029200"/>
            <a:ext cx="3505200" cy="304800"/>
          </a:xfrm>
          <a:prstGeom prst="rect">
            <a:avLst/>
          </a:prstGeom>
          <a:noFill/>
          <a:ln w="9525">
            <a:noFill/>
            <a:miter lim="800000"/>
            <a:headEnd/>
            <a:tailEnd/>
          </a:ln>
        </p:spPr>
        <p:txBody>
          <a:bodyPr>
            <a:spAutoFit/>
          </a:bodyPr>
          <a:lstStyle/>
          <a:p>
            <a:pPr>
              <a:spcBef>
                <a:spcPct val="20000"/>
              </a:spcBef>
              <a:spcAft>
                <a:spcPct val="40000"/>
              </a:spcAft>
            </a:pPr>
            <a:r>
              <a:rPr lang="en-US" sz="1400">
                <a:solidFill>
                  <a:srgbClr val="003399"/>
                </a:solidFill>
              </a:rPr>
              <a:t>Reflection and transmission coefficients</a:t>
            </a:r>
          </a:p>
        </p:txBody>
      </p:sp>
      <p:pic>
        <p:nvPicPr>
          <p:cNvPr id="11278" name="Picture 9"/>
          <p:cNvPicPr>
            <a:picLocks noGrp="1" noChangeAspect="1" noChangeArrowheads="1"/>
          </p:cNvPicPr>
          <p:nvPr>
            <p:ph sz="quarter" idx="2"/>
          </p:nvPr>
        </p:nvPicPr>
        <p:blipFill>
          <a:blip r:embed="rId9" cstate="print"/>
          <a:srcRect/>
          <a:stretch>
            <a:fillRect/>
          </a:stretch>
        </p:blipFill>
        <p:spPr>
          <a:xfrm>
            <a:off x="473075" y="1616075"/>
            <a:ext cx="8197850" cy="2152650"/>
          </a:xfrm>
          <a:noFill/>
        </p:spPr>
      </p:pic>
      <p:sp>
        <p:nvSpPr>
          <p:cNvPr id="15" name="Slide Number Placeholder 14"/>
          <p:cNvSpPr>
            <a:spLocks noGrp="1"/>
          </p:cNvSpPr>
          <p:nvPr>
            <p:ph type="sldNum" sz="quarter" idx="12"/>
          </p:nvPr>
        </p:nvSpPr>
        <p:spPr/>
        <p:txBody>
          <a:bodyPr/>
          <a:lstStyle/>
          <a:p>
            <a:pPr>
              <a:defRPr/>
            </a:pPr>
            <a:fld id="{3AE8F6FF-D1B7-40B2-9981-CE9A3DE48CA0}"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Rectangle 2"/>
          <p:cNvSpPr>
            <a:spLocks noGrp="1" noChangeArrowheads="1"/>
          </p:cNvSpPr>
          <p:nvPr>
            <p:ph type="title" sz="quarter"/>
          </p:nvPr>
        </p:nvSpPr>
        <p:spPr/>
        <p:txBody>
          <a:bodyPr/>
          <a:lstStyle/>
          <a:p>
            <a:pPr algn="l" eaLnBrk="1" hangingPunct="1"/>
            <a:r>
              <a:rPr lang="en-US" sz="3200" dirty="0" smtClean="0">
                <a:solidFill>
                  <a:schemeClr val="tx1"/>
                </a:solidFill>
              </a:rPr>
              <a:t>Terminations &amp; bounce diagrams</a:t>
            </a:r>
            <a:r>
              <a:rPr lang="en-US" sz="3200" dirty="0" smtClean="0">
                <a:solidFill>
                  <a:srgbClr val="1C1C1C"/>
                </a:solidFill>
              </a:rPr>
              <a:t> </a:t>
            </a:r>
          </a:p>
        </p:txBody>
      </p:sp>
      <p:graphicFrame>
        <p:nvGraphicFramePr>
          <p:cNvPr id="12290" name="Object 29"/>
          <p:cNvGraphicFramePr>
            <a:graphicFrameLocks noChangeAspect="1"/>
          </p:cNvGraphicFramePr>
          <p:nvPr>
            <p:ph sz="quarter" idx="3"/>
          </p:nvPr>
        </p:nvGraphicFramePr>
        <p:xfrm>
          <a:off x="1085850" y="6019800"/>
          <a:ext cx="2578100" cy="442913"/>
        </p:xfrm>
        <a:graphic>
          <a:graphicData uri="http://schemas.openxmlformats.org/presentationml/2006/ole">
            <p:oleObj spid="_x0000_s12290" name="Equation" r:id="rId3" imgW="2590560" imgH="444240" progId="Equation.DSMT4">
              <p:embed/>
            </p:oleObj>
          </a:graphicData>
        </a:graphic>
      </p:graphicFrame>
      <p:graphicFrame>
        <p:nvGraphicFramePr>
          <p:cNvPr id="12291"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2291" name="Drawing" r:id="rId4" imgW="6564240" imgH="303480" progId="Canvas.Drawing.X">
              <p:embed/>
            </p:oleObj>
          </a:graphicData>
        </a:graphic>
      </p:graphicFrame>
      <p:sp>
        <p:nvSpPr>
          <p:cNvPr id="12298"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2299"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2300"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2301"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2292" name="Object 11"/>
          <p:cNvGraphicFramePr>
            <a:graphicFrameLocks noChangeAspect="1"/>
          </p:cNvGraphicFramePr>
          <p:nvPr/>
        </p:nvGraphicFramePr>
        <p:xfrm>
          <a:off x="5803900" y="6019800"/>
          <a:ext cx="1955800" cy="469900"/>
        </p:xfrm>
        <a:graphic>
          <a:graphicData uri="http://schemas.openxmlformats.org/presentationml/2006/ole">
            <p:oleObj spid="_x0000_s12292" name="Equation" r:id="rId5" imgW="1955520" imgH="469800" progId="Equation.DSMT4">
              <p:embed/>
            </p:oleObj>
          </a:graphicData>
        </a:graphic>
      </p:graphicFrame>
      <p:sp>
        <p:nvSpPr>
          <p:cNvPr id="12302" name="Rectangle 2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3" name="Rectangle 2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4" name="Rectangle 36"/>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2293" name="Object 44"/>
          <p:cNvGraphicFramePr>
            <a:graphicFrameLocks noChangeAspect="1"/>
          </p:cNvGraphicFramePr>
          <p:nvPr/>
        </p:nvGraphicFramePr>
        <p:xfrm>
          <a:off x="1219200" y="4343400"/>
          <a:ext cx="2314575" cy="1657350"/>
        </p:xfrm>
        <a:graphic>
          <a:graphicData uri="http://schemas.openxmlformats.org/presentationml/2006/ole">
            <p:oleObj spid="_x0000_s12293" name="Drawing" r:id="rId6" imgW="2314263" imgH="1657350" progId="Canvas.Drawing.X">
              <p:embed/>
            </p:oleObj>
          </a:graphicData>
        </a:graphic>
      </p:graphicFrame>
      <p:graphicFrame>
        <p:nvGraphicFramePr>
          <p:cNvPr id="12294" name="Object 48"/>
          <p:cNvGraphicFramePr>
            <a:graphicFrameLocks noChangeAspect="1"/>
          </p:cNvGraphicFramePr>
          <p:nvPr>
            <p:ph sz="quarter" idx="1"/>
          </p:nvPr>
        </p:nvGraphicFramePr>
        <p:xfrm>
          <a:off x="5715000" y="4340225"/>
          <a:ext cx="2090738" cy="1679575"/>
        </p:xfrm>
        <a:graphic>
          <a:graphicData uri="http://schemas.openxmlformats.org/presentationml/2006/ole">
            <p:oleObj spid="_x0000_s12294" name="Drawing" r:id="rId7" imgW="1828080" imgH="1468080" progId="Canvas.Drawing.X">
              <p:embed/>
            </p:oleObj>
          </a:graphicData>
        </a:graphic>
      </p:graphicFrame>
      <p:pic>
        <p:nvPicPr>
          <p:cNvPr id="12305" name="Picture 19"/>
          <p:cNvPicPr>
            <a:picLocks noGrp="1" noChangeAspect="1" noChangeArrowheads="1"/>
          </p:cNvPicPr>
          <p:nvPr>
            <p:ph sz="quarter" idx="2"/>
          </p:nvPr>
        </p:nvPicPr>
        <p:blipFill>
          <a:blip r:embed="rId8" cstate="print"/>
          <a:srcRect/>
          <a:stretch>
            <a:fillRect/>
          </a:stretch>
        </p:blipFill>
        <p:spPr>
          <a:xfrm>
            <a:off x="412750" y="1601788"/>
            <a:ext cx="8316913" cy="2435225"/>
          </a:xfrm>
          <a:noFill/>
        </p:spPr>
      </p:pic>
      <p:graphicFrame>
        <p:nvGraphicFramePr>
          <p:cNvPr id="12295" name="Object 32"/>
          <p:cNvGraphicFramePr>
            <a:graphicFrameLocks noChangeAspect="1"/>
          </p:cNvGraphicFramePr>
          <p:nvPr>
            <p:ph sz="quarter" idx="4"/>
          </p:nvPr>
        </p:nvGraphicFramePr>
        <p:xfrm>
          <a:off x="1346200" y="1752600"/>
          <a:ext cx="1092200" cy="444500"/>
        </p:xfrm>
        <a:graphic>
          <a:graphicData uri="http://schemas.openxmlformats.org/presentationml/2006/ole">
            <p:oleObj spid="_x0000_s12295" name="Equation" r:id="rId9" imgW="1091880" imgH="444240" progId="Equation.DSMT4">
              <p:embed/>
            </p:oleObj>
          </a:graphicData>
        </a:graphic>
      </p:graphicFrame>
      <p:graphicFrame>
        <p:nvGraphicFramePr>
          <p:cNvPr id="12296" name="Object 34"/>
          <p:cNvGraphicFramePr>
            <a:graphicFrameLocks noChangeAspect="1"/>
          </p:cNvGraphicFramePr>
          <p:nvPr/>
        </p:nvGraphicFramePr>
        <p:xfrm>
          <a:off x="3276600" y="1752600"/>
          <a:ext cx="1066800" cy="444500"/>
        </p:xfrm>
        <a:graphic>
          <a:graphicData uri="http://schemas.openxmlformats.org/presentationml/2006/ole">
            <p:oleObj spid="_x0000_s12296" name="Equation" r:id="rId10" imgW="1066680" imgH="444240" progId="Equation.DSMT4">
              <p:embed/>
            </p:oleObj>
          </a:graphicData>
        </a:graphic>
      </p:graphicFrame>
      <p:sp>
        <p:nvSpPr>
          <p:cNvPr id="18" name="Slide Number Placeholder 17"/>
          <p:cNvSpPr>
            <a:spLocks noGrp="1"/>
          </p:cNvSpPr>
          <p:nvPr>
            <p:ph type="sldNum" sz="quarter" idx="12"/>
          </p:nvPr>
        </p:nvSpPr>
        <p:spPr/>
        <p:txBody>
          <a:bodyPr/>
          <a:lstStyle/>
          <a:p>
            <a:pPr>
              <a:defRPr/>
            </a:pPr>
            <a:fld id="{983A4D4D-F038-4B1A-A00F-00DE9D7543D3}"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Rectangle 2"/>
          <p:cNvSpPr>
            <a:spLocks noGrp="1" noChangeArrowheads="1"/>
          </p:cNvSpPr>
          <p:nvPr>
            <p:ph type="title" sz="quarter"/>
          </p:nvPr>
        </p:nvSpPr>
        <p:spPr/>
        <p:txBody>
          <a:bodyPr/>
          <a:lstStyle/>
          <a:p>
            <a:pPr algn="l" eaLnBrk="1" hangingPunct="1"/>
            <a:r>
              <a:rPr lang="en-US" sz="3200" dirty="0" smtClean="0">
                <a:solidFill>
                  <a:schemeClr val="tx1"/>
                </a:solidFill>
              </a:rPr>
              <a:t>Terminations &amp; bounce diagrams </a:t>
            </a:r>
            <a:r>
              <a:rPr lang="en-US" sz="2800" dirty="0" smtClean="0">
                <a:solidFill>
                  <a:schemeClr val="tx1"/>
                </a:solidFill>
              </a:rPr>
              <a:t>– details </a:t>
            </a:r>
            <a:r>
              <a:rPr lang="en-US" sz="2800" dirty="0" err="1" smtClean="0">
                <a:solidFill>
                  <a:schemeClr val="tx1"/>
                </a:solidFill>
              </a:rPr>
              <a:t>i</a:t>
            </a:r>
            <a:endParaRPr lang="en-US" sz="2800" dirty="0" smtClean="0">
              <a:solidFill>
                <a:srgbClr val="1C1C1C"/>
              </a:solidFill>
            </a:endParaRPr>
          </a:p>
        </p:txBody>
      </p:sp>
      <p:graphicFrame>
        <p:nvGraphicFramePr>
          <p:cNvPr id="12290" name="Object 29"/>
          <p:cNvGraphicFramePr>
            <a:graphicFrameLocks noChangeAspect="1"/>
          </p:cNvGraphicFramePr>
          <p:nvPr>
            <p:ph sz="quarter" idx="3"/>
          </p:nvPr>
        </p:nvGraphicFramePr>
        <p:xfrm>
          <a:off x="1085850" y="6019800"/>
          <a:ext cx="2578100" cy="442913"/>
        </p:xfrm>
        <a:graphic>
          <a:graphicData uri="http://schemas.openxmlformats.org/presentationml/2006/ole">
            <p:oleObj spid="_x0000_s169986" name="Equation" r:id="rId3" imgW="2590560" imgH="444240" progId="Equation.DSMT4">
              <p:embed/>
            </p:oleObj>
          </a:graphicData>
        </a:graphic>
      </p:graphicFrame>
      <p:graphicFrame>
        <p:nvGraphicFramePr>
          <p:cNvPr id="12291"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69987" name="Drawing" r:id="rId4" imgW="6564240" imgH="303480" progId="Canvas.Drawing.X">
              <p:embed/>
            </p:oleObj>
          </a:graphicData>
        </a:graphic>
      </p:graphicFrame>
      <p:sp>
        <p:nvSpPr>
          <p:cNvPr id="12298"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2299"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2300"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2301"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2292" name="Object 11"/>
          <p:cNvGraphicFramePr>
            <a:graphicFrameLocks noChangeAspect="1"/>
          </p:cNvGraphicFramePr>
          <p:nvPr/>
        </p:nvGraphicFramePr>
        <p:xfrm>
          <a:off x="5803900" y="6019800"/>
          <a:ext cx="1955800" cy="469900"/>
        </p:xfrm>
        <a:graphic>
          <a:graphicData uri="http://schemas.openxmlformats.org/presentationml/2006/ole">
            <p:oleObj spid="_x0000_s169988" name="Equation" r:id="rId5" imgW="1955520" imgH="469800" progId="Equation.DSMT4">
              <p:embed/>
            </p:oleObj>
          </a:graphicData>
        </a:graphic>
      </p:graphicFrame>
      <p:sp>
        <p:nvSpPr>
          <p:cNvPr id="12302" name="Rectangle 2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3" name="Rectangle 2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4" name="Rectangle 36"/>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2293" name="Object 44"/>
          <p:cNvGraphicFramePr>
            <a:graphicFrameLocks noChangeAspect="1"/>
          </p:cNvGraphicFramePr>
          <p:nvPr/>
        </p:nvGraphicFramePr>
        <p:xfrm>
          <a:off x="1219200" y="4343400"/>
          <a:ext cx="2314575" cy="1657350"/>
        </p:xfrm>
        <a:graphic>
          <a:graphicData uri="http://schemas.openxmlformats.org/presentationml/2006/ole">
            <p:oleObj spid="_x0000_s169989" name="Drawing" r:id="rId6" imgW="2314263" imgH="1657350" progId="Canvas.Drawing.X">
              <p:embed/>
            </p:oleObj>
          </a:graphicData>
        </a:graphic>
      </p:graphicFrame>
      <p:graphicFrame>
        <p:nvGraphicFramePr>
          <p:cNvPr id="12294" name="Object 48"/>
          <p:cNvGraphicFramePr>
            <a:graphicFrameLocks noChangeAspect="1"/>
          </p:cNvGraphicFramePr>
          <p:nvPr>
            <p:ph sz="quarter" idx="1"/>
          </p:nvPr>
        </p:nvGraphicFramePr>
        <p:xfrm>
          <a:off x="5715000" y="4340225"/>
          <a:ext cx="2090738" cy="1679575"/>
        </p:xfrm>
        <a:graphic>
          <a:graphicData uri="http://schemas.openxmlformats.org/presentationml/2006/ole">
            <p:oleObj spid="_x0000_s169990" name="Drawing" r:id="rId7" imgW="1828080" imgH="1468080" progId="Canvas.Drawing.X">
              <p:embed/>
            </p:oleObj>
          </a:graphicData>
        </a:graphic>
      </p:graphicFrame>
      <p:pic>
        <p:nvPicPr>
          <p:cNvPr id="12305" name="Picture 19"/>
          <p:cNvPicPr>
            <a:picLocks noGrp="1" noChangeAspect="1" noChangeArrowheads="1"/>
          </p:cNvPicPr>
          <p:nvPr>
            <p:ph sz="quarter" idx="2"/>
          </p:nvPr>
        </p:nvPicPr>
        <p:blipFill>
          <a:blip r:embed="rId8" cstate="print"/>
          <a:srcRect/>
          <a:stretch>
            <a:fillRect/>
          </a:stretch>
        </p:blipFill>
        <p:spPr>
          <a:xfrm>
            <a:off x="412750" y="1601788"/>
            <a:ext cx="8316913" cy="2435225"/>
          </a:xfrm>
          <a:noFill/>
        </p:spPr>
      </p:pic>
      <p:graphicFrame>
        <p:nvGraphicFramePr>
          <p:cNvPr id="12295" name="Object 32"/>
          <p:cNvGraphicFramePr>
            <a:graphicFrameLocks noChangeAspect="1"/>
          </p:cNvGraphicFramePr>
          <p:nvPr>
            <p:ph sz="quarter" idx="4"/>
          </p:nvPr>
        </p:nvGraphicFramePr>
        <p:xfrm>
          <a:off x="1346200" y="1752600"/>
          <a:ext cx="1092200" cy="444500"/>
        </p:xfrm>
        <a:graphic>
          <a:graphicData uri="http://schemas.openxmlformats.org/presentationml/2006/ole">
            <p:oleObj spid="_x0000_s169991" name="Equation" r:id="rId9" imgW="1091880" imgH="444240" progId="Equation.DSMT4">
              <p:embed/>
            </p:oleObj>
          </a:graphicData>
        </a:graphic>
      </p:graphicFrame>
      <p:graphicFrame>
        <p:nvGraphicFramePr>
          <p:cNvPr id="12296" name="Object 34"/>
          <p:cNvGraphicFramePr>
            <a:graphicFrameLocks noChangeAspect="1"/>
          </p:cNvGraphicFramePr>
          <p:nvPr/>
        </p:nvGraphicFramePr>
        <p:xfrm>
          <a:off x="3276600" y="1752600"/>
          <a:ext cx="1066800" cy="444500"/>
        </p:xfrm>
        <a:graphic>
          <a:graphicData uri="http://schemas.openxmlformats.org/presentationml/2006/ole">
            <p:oleObj spid="_x0000_s169992" name="Equation" r:id="rId10" imgW="1066680" imgH="444240" progId="Equation.DSMT4">
              <p:embed/>
            </p:oleObj>
          </a:graphicData>
        </a:graphic>
      </p:graphicFrame>
      <p:sp>
        <p:nvSpPr>
          <p:cNvPr id="18" name="Oval 17"/>
          <p:cNvSpPr/>
          <p:nvPr/>
        </p:nvSpPr>
        <p:spPr>
          <a:xfrm>
            <a:off x="6477000" y="1752600"/>
            <a:ext cx="914400" cy="3810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381000" y="4267200"/>
            <a:ext cx="4267200" cy="23622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Connector 27"/>
          <p:cNvCxnSpPr>
            <a:stCxn id="23" idx="7"/>
            <a:endCxn id="18" idx="3"/>
          </p:cNvCxnSpPr>
          <p:nvPr/>
        </p:nvCxnSpPr>
        <p:spPr>
          <a:xfrm rot="5400000" flipH="1" flipV="1">
            <a:off x="4049431" y="2051656"/>
            <a:ext cx="2535332" cy="2587628"/>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a:defRPr/>
            </a:pPr>
            <a:fld id="{983A4D4D-F038-4B1A-A00F-00DE9D7543D3}"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Rectangle 2"/>
          <p:cNvSpPr>
            <a:spLocks noGrp="1" noChangeArrowheads="1"/>
          </p:cNvSpPr>
          <p:nvPr>
            <p:ph type="title" sz="quarter"/>
          </p:nvPr>
        </p:nvSpPr>
        <p:spPr/>
        <p:txBody>
          <a:bodyPr/>
          <a:lstStyle/>
          <a:p>
            <a:pPr algn="l" eaLnBrk="1" hangingPunct="1"/>
            <a:r>
              <a:rPr lang="en-US" sz="3200" dirty="0" smtClean="0">
                <a:solidFill>
                  <a:schemeClr val="tx1"/>
                </a:solidFill>
              </a:rPr>
              <a:t>Terminations &amp; bounce diagrams </a:t>
            </a:r>
            <a:r>
              <a:rPr lang="en-US" sz="2800" dirty="0" smtClean="0">
                <a:solidFill>
                  <a:schemeClr val="tx1"/>
                </a:solidFill>
              </a:rPr>
              <a:t>– details iii</a:t>
            </a:r>
            <a:endParaRPr lang="en-US" sz="2800" dirty="0" smtClean="0">
              <a:solidFill>
                <a:srgbClr val="1C1C1C"/>
              </a:solidFill>
            </a:endParaRPr>
          </a:p>
        </p:txBody>
      </p:sp>
      <p:graphicFrame>
        <p:nvGraphicFramePr>
          <p:cNvPr id="12290" name="Object 29"/>
          <p:cNvGraphicFramePr>
            <a:graphicFrameLocks noChangeAspect="1"/>
          </p:cNvGraphicFramePr>
          <p:nvPr>
            <p:ph sz="quarter" idx="3"/>
          </p:nvPr>
        </p:nvGraphicFramePr>
        <p:xfrm>
          <a:off x="1085850" y="6019800"/>
          <a:ext cx="2578100" cy="442913"/>
        </p:xfrm>
        <a:graphic>
          <a:graphicData uri="http://schemas.openxmlformats.org/presentationml/2006/ole">
            <p:oleObj spid="_x0000_s172034" name="Equation" r:id="rId3" imgW="2590560" imgH="444240" progId="Equation.DSMT4">
              <p:embed/>
            </p:oleObj>
          </a:graphicData>
        </a:graphic>
      </p:graphicFrame>
      <p:graphicFrame>
        <p:nvGraphicFramePr>
          <p:cNvPr id="12291"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72035" name="Drawing" r:id="rId4" imgW="6564240" imgH="303480" progId="Canvas.Drawing.X">
              <p:embed/>
            </p:oleObj>
          </a:graphicData>
        </a:graphic>
      </p:graphicFrame>
      <p:sp>
        <p:nvSpPr>
          <p:cNvPr id="12298"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2299"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2300"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2301"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2292" name="Object 11"/>
          <p:cNvGraphicFramePr>
            <a:graphicFrameLocks noChangeAspect="1"/>
          </p:cNvGraphicFramePr>
          <p:nvPr/>
        </p:nvGraphicFramePr>
        <p:xfrm>
          <a:off x="5803900" y="6019800"/>
          <a:ext cx="1955800" cy="469900"/>
        </p:xfrm>
        <a:graphic>
          <a:graphicData uri="http://schemas.openxmlformats.org/presentationml/2006/ole">
            <p:oleObj spid="_x0000_s172036" name="Equation" r:id="rId5" imgW="1955520" imgH="469800" progId="Equation.DSMT4">
              <p:embed/>
            </p:oleObj>
          </a:graphicData>
        </a:graphic>
      </p:graphicFrame>
      <p:sp>
        <p:nvSpPr>
          <p:cNvPr id="12302" name="Rectangle 2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3" name="Rectangle 2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4" name="Rectangle 36"/>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2293" name="Object 44"/>
          <p:cNvGraphicFramePr>
            <a:graphicFrameLocks noChangeAspect="1"/>
          </p:cNvGraphicFramePr>
          <p:nvPr/>
        </p:nvGraphicFramePr>
        <p:xfrm>
          <a:off x="1219200" y="4343400"/>
          <a:ext cx="2314575" cy="1657350"/>
        </p:xfrm>
        <a:graphic>
          <a:graphicData uri="http://schemas.openxmlformats.org/presentationml/2006/ole">
            <p:oleObj spid="_x0000_s172037" name="Drawing" r:id="rId6" imgW="2314263" imgH="1657350" progId="Canvas.Drawing.X">
              <p:embed/>
            </p:oleObj>
          </a:graphicData>
        </a:graphic>
      </p:graphicFrame>
      <p:graphicFrame>
        <p:nvGraphicFramePr>
          <p:cNvPr id="12294" name="Object 48"/>
          <p:cNvGraphicFramePr>
            <a:graphicFrameLocks noChangeAspect="1"/>
          </p:cNvGraphicFramePr>
          <p:nvPr>
            <p:ph sz="quarter" idx="1"/>
          </p:nvPr>
        </p:nvGraphicFramePr>
        <p:xfrm>
          <a:off x="5715000" y="4340225"/>
          <a:ext cx="2090738" cy="1679575"/>
        </p:xfrm>
        <a:graphic>
          <a:graphicData uri="http://schemas.openxmlformats.org/presentationml/2006/ole">
            <p:oleObj spid="_x0000_s172038" name="Drawing" r:id="rId7" imgW="1828080" imgH="1468080" progId="Canvas.Drawing.X">
              <p:embed/>
            </p:oleObj>
          </a:graphicData>
        </a:graphic>
      </p:graphicFrame>
      <p:pic>
        <p:nvPicPr>
          <p:cNvPr id="12305" name="Picture 19"/>
          <p:cNvPicPr>
            <a:picLocks noGrp="1" noChangeAspect="1" noChangeArrowheads="1"/>
          </p:cNvPicPr>
          <p:nvPr>
            <p:ph sz="quarter" idx="2"/>
          </p:nvPr>
        </p:nvPicPr>
        <p:blipFill>
          <a:blip r:embed="rId8" cstate="print"/>
          <a:srcRect/>
          <a:stretch>
            <a:fillRect/>
          </a:stretch>
        </p:blipFill>
        <p:spPr>
          <a:xfrm>
            <a:off x="412750" y="1601788"/>
            <a:ext cx="8316913" cy="2435225"/>
          </a:xfrm>
          <a:noFill/>
        </p:spPr>
      </p:pic>
      <p:graphicFrame>
        <p:nvGraphicFramePr>
          <p:cNvPr id="12295" name="Object 32"/>
          <p:cNvGraphicFramePr>
            <a:graphicFrameLocks noChangeAspect="1"/>
          </p:cNvGraphicFramePr>
          <p:nvPr>
            <p:ph sz="quarter" idx="4"/>
          </p:nvPr>
        </p:nvGraphicFramePr>
        <p:xfrm>
          <a:off x="1346200" y="1752600"/>
          <a:ext cx="1092200" cy="444500"/>
        </p:xfrm>
        <a:graphic>
          <a:graphicData uri="http://schemas.openxmlformats.org/presentationml/2006/ole">
            <p:oleObj spid="_x0000_s172039" name="Equation" r:id="rId9" imgW="1091880" imgH="444240" progId="Equation.DSMT4">
              <p:embed/>
            </p:oleObj>
          </a:graphicData>
        </a:graphic>
      </p:graphicFrame>
      <p:graphicFrame>
        <p:nvGraphicFramePr>
          <p:cNvPr id="12296" name="Object 34"/>
          <p:cNvGraphicFramePr>
            <a:graphicFrameLocks noChangeAspect="1"/>
          </p:cNvGraphicFramePr>
          <p:nvPr/>
        </p:nvGraphicFramePr>
        <p:xfrm>
          <a:off x="3276600" y="1752600"/>
          <a:ext cx="1066800" cy="444500"/>
        </p:xfrm>
        <a:graphic>
          <a:graphicData uri="http://schemas.openxmlformats.org/presentationml/2006/ole">
            <p:oleObj spid="_x0000_s172040" name="Equation" r:id="rId10" imgW="1066680" imgH="444240" progId="Equation.DSMT4">
              <p:embed/>
            </p:oleObj>
          </a:graphicData>
        </a:graphic>
      </p:graphicFrame>
      <p:sp>
        <p:nvSpPr>
          <p:cNvPr id="22" name="Oval 21"/>
          <p:cNvSpPr/>
          <p:nvPr/>
        </p:nvSpPr>
        <p:spPr>
          <a:xfrm>
            <a:off x="5181600" y="1524000"/>
            <a:ext cx="381000" cy="6858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1143000" y="1676400"/>
            <a:ext cx="1524000" cy="6096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Connector 34"/>
          <p:cNvCxnSpPr>
            <a:stCxn id="28" idx="6"/>
            <a:endCxn id="22" idx="2"/>
          </p:cNvCxnSpPr>
          <p:nvPr/>
        </p:nvCxnSpPr>
        <p:spPr>
          <a:xfrm flipV="1">
            <a:off x="2667000" y="1866900"/>
            <a:ext cx="2514600" cy="1143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a:defRPr/>
            </a:pPr>
            <a:fld id="{983A4D4D-F038-4B1A-A00F-00DE9D7543D3}"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Rectangle 2"/>
          <p:cNvSpPr>
            <a:spLocks noGrp="1" noChangeArrowheads="1"/>
          </p:cNvSpPr>
          <p:nvPr>
            <p:ph type="title" sz="quarter"/>
          </p:nvPr>
        </p:nvSpPr>
        <p:spPr/>
        <p:txBody>
          <a:bodyPr/>
          <a:lstStyle/>
          <a:p>
            <a:pPr algn="l" eaLnBrk="1" hangingPunct="1"/>
            <a:r>
              <a:rPr lang="en-US" sz="3200" dirty="0" smtClean="0">
                <a:solidFill>
                  <a:schemeClr val="tx1"/>
                </a:solidFill>
              </a:rPr>
              <a:t>Terminations &amp; bounce diagrams </a:t>
            </a:r>
            <a:r>
              <a:rPr lang="en-US" sz="2800" dirty="0" smtClean="0">
                <a:solidFill>
                  <a:schemeClr val="tx1"/>
                </a:solidFill>
              </a:rPr>
              <a:t>– details iv</a:t>
            </a:r>
            <a:endParaRPr lang="en-US" sz="2800" dirty="0" smtClean="0">
              <a:solidFill>
                <a:srgbClr val="1C1C1C"/>
              </a:solidFill>
            </a:endParaRPr>
          </a:p>
        </p:txBody>
      </p:sp>
      <p:graphicFrame>
        <p:nvGraphicFramePr>
          <p:cNvPr id="12290" name="Object 29"/>
          <p:cNvGraphicFramePr>
            <a:graphicFrameLocks noChangeAspect="1"/>
          </p:cNvGraphicFramePr>
          <p:nvPr>
            <p:ph sz="quarter" idx="3"/>
          </p:nvPr>
        </p:nvGraphicFramePr>
        <p:xfrm>
          <a:off x="1085850" y="6019800"/>
          <a:ext cx="2578100" cy="442913"/>
        </p:xfrm>
        <a:graphic>
          <a:graphicData uri="http://schemas.openxmlformats.org/presentationml/2006/ole">
            <p:oleObj spid="_x0000_s173058" name="Equation" r:id="rId3" imgW="2590560" imgH="444240" progId="Equation.DSMT4">
              <p:embed/>
            </p:oleObj>
          </a:graphicData>
        </a:graphic>
      </p:graphicFrame>
      <p:graphicFrame>
        <p:nvGraphicFramePr>
          <p:cNvPr id="12291" name="Object 3"/>
          <p:cNvGraphicFramePr>
            <a:graphicFrameLocks noChangeAspect="1"/>
          </p:cNvGraphicFramePr>
          <p:nvPr>
            <p:ph idx="4294967295"/>
          </p:nvPr>
        </p:nvGraphicFramePr>
        <p:xfrm>
          <a:off x="285750" y="1295400"/>
          <a:ext cx="7410450" cy="228600"/>
        </p:xfrm>
        <a:graphic>
          <a:graphicData uri="http://schemas.openxmlformats.org/presentationml/2006/ole">
            <p:oleObj spid="_x0000_s173059" name="Drawing" r:id="rId4" imgW="6564240" imgH="303480" progId="Canvas.Drawing.X">
              <p:embed/>
            </p:oleObj>
          </a:graphicData>
        </a:graphic>
      </p:graphicFrame>
      <p:sp>
        <p:nvSpPr>
          <p:cNvPr id="12298" name="Line 4"/>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2299" name="Line 5"/>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2300" name="Line 6"/>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2301" name="Line 7"/>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12292" name="Object 11"/>
          <p:cNvGraphicFramePr>
            <a:graphicFrameLocks noChangeAspect="1"/>
          </p:cNvGraphicFramePr>
          <p:nvPr/>
        </p:nvGraphicFramePr>
        <p:xfrm>
          <a:off x="5803900" y="6019800"/>
          <a:ext cx="1955800" cy="469900"/>
        </p:xfrm>
        <a:graphic>
          <a:graphicData uri="http://schemas.openxmlformats.org/presentationml/2006/ole">
            <p:oleObj spid="_x0000_s173060" name="Equation" r:id="rId5" imgW="1955520" imgH="469800" progId="Equation.DSMT4">
              <p:embed/>
            </p:oleObj>
          </a:graphicData>
        </a:graphic>
      </p:graphicFrame>
      <p:sp>
        <p:nvSpPr>
          <p:cNvPr id="12302" name="Rectangle 2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3" name="Rectangle 2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2304" name="Rectangle 36"/>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2293" name="Object 44"/>
          <p:cNvGraphicFramePr>
            <a:graphicFrameLocks noChangeAspect="1"/>
          </p:cNvGraphicFramePr>
          <p:nvPr/>
        </p:nvGraphicFramePr>
        <p:xfrm>
          <a:off x="1219200" y="4343400"/>
          <a:ext cx="2314575" cy="1657350"/>
        </p:xfrm>
        <a:graphic>
          <a:graphicData uri="http://schemas.openxmlformats.org/presentationml/2006/ole">
            <p:oleObj spid="_x0000_s173061" name="Drawing" r:id="rId6" imgW="2314263" imgH="1657350" progId="Canvas.Drawing.X">
              <p:embed/>
            </p:oleObj>
          </a:graphicData>
        </a:graphic>
      </p:graphicFrame>
      <p:graphicFrame>
        <p:nvGraphicFramePr>
          <p:cNvPr id="12294" name="Object 48"/>
          <p:cNvGraphicFramePr>
            <a:graphicFrameLocks noChangeAspect="1"/>
          </p:cNvGraphicFramePr>
          <p:nvPr>
            <p:ph sz="quarter" idx="1"/>
          </p:nvPr>
        </p:nvGraphicFramePr>
        <p:xfrm>
          <a:off x="5715000" y="4340225"/>
          <a:ext cx="2090738" cy="1679575"/>
        </p:xfrm>
        <a:graphic>
          <a:graphicData uri="http://schemas.openxmlformats.org/presentationml/2006/ole">
            <p:oleObj spid="_x0000_s173062" name="Drawing" r:id="rId7" imgW="1828080" imgH="1468080" progId="Canvas.Drawing.X">
              <p:embed/>
            </p:oleObj>
          </a:graphicData>
        </a:graphic>
      </p:graphicFrame>
      <p:pic>
        <p:nvPicPr>
          <p:cNvPr id="12305" name="Picture 19"/>
          <p:cNvPicPr>
            <a:picLocks noGrp="1" noChangeAspect="1" noChangeArrowheads="1"/>
          </p:cNvPicPr>
          <p:nvPr>
            <p:ph sz="quarter" idx="2"/>
          </p:nvPr>
        </p:nvPicPr>
        <p:blipFill>
          <a:blip r:embed="rId8" cstate="print"/>
          <a:srcRect/>
          <a:stretch>
            <a:fillRect/>
          </a:stretch>
        </p:blipFill>
        <p:spPr>
          <a:xfrm>
            <a:off x="412750" y="1601788"/>
            <a:ext cx="8316913" cy="2435225"/>
          </a:xfrm>
          <a:noFill/>
        </p:spPr>
      </p:pic>
      <p:graphicFrame>
        <p:nvGraphicFramePr>
          <p:cNvPr id="12295" name="Object 32"/>
          <p:cNvGraphicFramePr>
            <a:graphicFrameLocks noChangeAspect="1"/>
          </p:cNvGraphicFramePr>
          <p:nvPr>
            <p:ph sz="quarter" idx="4"/>
          </p:nvPr>
        </p:nvGraphicFramePr>
        <p:xfrm>
          <a:off x="1346200" y="1752600"/>
          <a:ext cx="1092200" cy="444500"/>
        </p:xfrm>
        <a:graphic>
          <a:graphicData uri="http://schemas.openxmlformats.org/presentationml/2006/ole">
            <p:oleObj spid="_x0000_s173063" name="Equation" r:id="rId9" imgW="1091880" imgH="444240" progId="Equation.DSMT4">
              <p:embed/>
            </p:oleObj>
          </a:graphicData>
        </a:graphic>
      </p:graphicFrame>
      <p:graphicFrame>
        <p:nvGraphicFramePr>
          <p:cNvPr id="12296" name="Object 34"/>
          <p:cNvGraphicFramePr>
            <a:graphicFrameLocks noChangeAspect="1"/>
          </p:cNvGraphicFramePr>
          <p:nvPr/>
        </p:nvGraphicFramePr>
        <p:xfrm>
          <a:off x="3276600" y="1752600"/>
          <a:ext cx="1066800" cy="444500"/>
        </p:xfrm>
        <a:graphic>
          <a:graphicData uri="http://schemas.openxmlformats.org/presentationml/2006/ole">
            <p:oleObj spid="_x0000_s173064" name="Equation" r:id="rId10" imgW="1066680" imgH="444240" progId="Equation.DSMT4">
              <p:embed/>
            </p:oleObj>
          </a:graphicData>
        </a:graphic>
      </p:graphicFrame>
      <p:sp>
        <p:nvSpPr>
          <p:cNvPr id="21" name="Oval 20"/>
          <p:cNvSpPr/>
          <p:nvPr/>
        </p:nvSpPr>
        <p:spPr>
          <a:xfrm>
            <a:off x="5791200" y="1600200"/>
            <a:ext cx="1600200" cy="22860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5334000" y="4114800"/>
            <a:ext cx="2819400" cy="25146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3" name="Straight Connector 32"/>
          <p:cNvCxnSpPr>
            <a:stCxn id="27" idx="0"/>
            <a:endCxn id="21" idx="4"/>
          </p:cNvCxnSpPr>
          <p:nvPr/>
        </p:nvCxnSpPr>
        <p:spPr>
          <a:xfrm rot="16200000" flipV="1">
            <a:off x="6553200" y="3924300"/>
            <a:ext cx="228600" cy="1524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pPr>
              <a:defRPr/>
            </a:pPr>
            <a:fld id="{983A4D4D-F038-4B1A-A00F-00DE9D7543D3}"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a:t>
            </a:r>
            <a:endParaRPr lang="en-US" sz="3200" dirty="0" smtClean="0">
              <a:solidFill>
                <a:srgbClr val="1C1C1C"/>
              </a:solidFill>
            </a:endParaRPr>
          </a:p>
        </p:txBody>
      </p:sp>
      <p:graphicFrame>
        <p:nvGraphicFramePr>
          <p:cNvPr id="1331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3314" name="Drawing" r:id="rId3" imgW="6564240" imgH="303480" progId="Canvas.Drawing.X">
              <p:embed/>
            </p:oleObj>
          </a:graphicData>
        </a:graphic>
      </p:graphicFrame>
      <p:sp>
        <p:nvSpPr>
          <p:cNvPr id="13319"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3320"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3321"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3322"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3323"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3324"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3325"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3315"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3315" name="Drawing" r:id="rId4" imgW="2063219" imgH="6533965" progId="Canvas.Drawing.X">
              <p:embed/>
            </p:oleObj>
          </a:graphicData>
        </a:graphic>
      </p:graphicFrame>
      <p:graphicFrame>
        <p:nvGraphicFramePr>
          <p:cNvPr id="13316"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3316" name="Equation" r:id="rId5" imgW="1320480" imgH="4292280" progId="Equation.DSMT4">
              <p:embed/>
            </p:oleObj>
          </a:graphicData>
        </a:graphic>
      </p:graphicFrame>
      <p:sp>
        <p:nvSpPr>
          <p:cNvPr id="13326"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3317" name="Object 33"/>
          <p:cNvGraphicFramePr>
            <a:graphicFrameLocks noChangeAspect="1"/>
          </p:cNvGraphicFramePr>
          <p:nvPr>
            <p:ph sz="half" idx="1"/>
          </p:nvPr>
        </p:nvGraphicFramePr>
        <p:xfrm>
          <a:off x="304800" y="1920875"/>
          <a:ext cx="6400800" cy="4251325"/>
        </p:xfrm>
        <a:graphic>
          <a:graphicData uri="http://schemas.openxmlformats.org/presentationml/2006/ole">
            <p:oleObj spid="_x0000_s13317" name="Drawing" r:id="rId6" imgW="8432431" imgH="5600700" progId="Canvas.Drawing.X">
              <p:embed/>
            </p:oleObj>
          </a:graphicData>
        </a:graphic>
      </p:graphicFrame>
      <p:sp>
        <p:nvSpPr>
          <p:cNvPr id="15" name="Slide Number Placeholder 14"/>
          <p:cNvSpPr>
            <a:spLocks noGrp="1"/>
          </p:cNvSpPr>
          <p:nvPr>
            <p:ph type="sldNum" sz="quarter" idx="12"/>
          </p:nvPr>
        </p:nvSpPr>
        <p:spPr/>
        <p:txBody>
          <a:bodyPr/>
          <a:lstStyle/>
          <a:p>
            <a:pPr>
              <a:defRPr/>
            </a:pPr>
            <a:fld id="{6BBC4080-462F-49A0-878F-48C5C83E6A2C}"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a:t>
            </a:r>
            <a:r>
              <a:rPr lang="en-US" sz="2800" dirty="0" err="1" smtClean="0">
                <a:solidFill>
                  <a:schemeClr val="tx1"/>
                </a:solidFill>
              </a:rPr>
              <a:t>i</a:t>
            </a:r>
            <a:endParaRPr lang="en-US" sz="2800" dirty="0" smtClean="0">
              <a:solidFill>
                <a:srgbClr val="1C1C1C"/>
              </a:solidFill>
            </a:endParaRPr>
          </a:p>
        </p:txBody>
      </p:sp>
      <p:graphicFrame>
        <p:nvGraphicFramePr>
          <p:cNvPr id="1536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5362" name="Drawing" r:id="rId3" imgW="6564240" imgH="303480" progId="Canvas.Drawing.X">
              <p:embed/>
            </p:oleObj>
          </a:graphicData>
        </a:graphic>
      </p:graphicFrame>
      <p:sp>
        <p:nvSpPr>
          <p:cNvPr id="15370"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5371"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5372"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5373"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5374"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5375"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5376"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5363"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5363" name="Drawing" r:id="rId4" imgW="2063219" imgH="6533965" progId="Canvas.Drawing.X">
              <p:embed/>
            </p:oleObj>
          </a:graphicData>
        </a:graphic>
      </p:graphicFrame>
      <p:graphicFrame>
        <p:nvGraphicFramePr>
          <p:cNvPr id="15364"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5364" name="Equation" r:id="rId5" imgW="1320480" imgH="4292280" progId="Equation.DSMT4">
              <p:embed/>
            </p:oleObj>
          </a:graphicData>
        </a:graphic>
      </p:graphicFrame>
      <p:sp>
        <p:nvSpPr>
          <p:cNvPr id="15377"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5365" name="Object 33"/>
          <p:cNvGraphicFramePr>
            <a:graphicFrameLocks noChangeAspect="1"/>
          </p:cNvGraphicFramePr>
          <p:nvPr>
            <p:ph sz="half" idx="1"/>
          </p:nvPr>
        </p:nvGraphicFramePr>
        <p:xfrm>
          <a:off x="304800" y="1905000"/>
          <a:ext cx="6400800" cy="4278313"/>
        </p:xfrm>
        <a:graphic>
          <a:graphicData uri="http://schemas.openxmlformats.org/presentationml/2006/ole">
            <p:oleObj spid="_x0000_s15365" name="Drawing" r:id="rId6" imgW="8439081" imgH="5638430" progId="Canvas.Drawing.X">
              <p:embed/>
            </p:oleObj>
          </a:graphicData>
        </a:graphic>
      </p:graphicFrame>
      <p:graphicFrame>
        <p:nvGraphicFramePr>
          <p:cNvPr id="15366" name="Object 7"/>
          <p:cNvGraphicFramePr>
            <a:graphicFrameLocks noChangeAspect="1"/>
          </p:cNvGraphicFramePr>
          <p:nvPr/>
        </p:nvGraphicFramePr>
        <p:xfrm>
          <a:off x="3962400" y="1498600"/>
          <a:ext cx="1562100" cy="482600"/>
        </p:xfrm>
        <a:graphic>
          <a:graphicData uri="http://schemas.openxmlformats.org/presentationml/2006/ole">
            <p:oleObj spid="_x0000_s15366" name="Equation" r:id="rId7" imgW="1562040" imgH="482400" progId="Equation.DSMT4">
              <p:embed/>
            </p:oleObj>
          </a:graphicData>
        </a:graphic>
      </p:graphicFrame>
      <p:sp>
        <p:nvSpPr>
          <p:cNvPr id="16" name="Slide Number Placeholder 15"/>
          <p:cNvSpPr>
            <a:spLocks noGrp="1"/>
          </p:cNvSpPr>
          <p:nvPr>
            <p:ph type="sldNum" sz="quarter" idx="12"/>
          </p:nvPr>
        </p:nvSpPr>
        <p:spPr/>
        <p:txBody>
          <a:bodyPr/>
          <a:lstStyle/>
          <a:p>
            <a:pPr>
              <a:defRPr/>
            </a:pPr>
            <a:fld id="{6BBC4080-462F-49A0-878F-48C5C83E6A2C}"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ii</a:t>
            </a:r>
            <a:endParaRPr lang="en-US" sz="2800" dirty="0" smtClean="0">
              <a:solidFill>
                <a:srgbClr val="1C1C1C"/>
              </a:solidFill>
            </a:endParaRPr>
          </a:p>
        </p:txBody>
      </p:sp>
      <p:graphicFrame>
        <p:nvGraphicFramePr>
          <p:cNvPr id="16386"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6386" name="Drawing" r:id="rId3" imgW="6564240" imgH="303480" progId="Canvas.Drawing.X">
              <p:embed/>
            </p:oleObj>
          </a:graphicData>
        </a:graphic>
      </p:graphicFrame>
      <p:sp>
        <p:nvSpPr>
          <p:cNvPr id="16393"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6394"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6395"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6396"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6397"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6398"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6399"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6387"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6387" name="Drawing" r:id="rId4" imgW="2063219" imgH="6533965" progId="Canvas.Drawing.X">
              <p:embed/>
            </p:oleObj>
          </a:graphicData>
        </a:graphic>
      </p:graphicFrame>
      <p:graphicFrame>
        <p:nvGraphicFramePr>
          <p:cNvPr id="16388"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6388" name="Equation" r:id="rId5" imgW="1320480" imgH="4292280" progId="Equation.DSMT4">
              <p:embed/>
            </p:oleObj>
          </a:graphicData>
        </a:graphic>
      </p:graphicFrame>
      <p:sp>
        <p:nvSpPr>
          <p:cNvPr id="16400"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6389" name="Object 33"/>
          <p:cNvGraphicFramePr>
            <a:graphicFrameLocks noChangeAspect="1"/>
          </p:cNvGraphicFramePr>
          <p:nvPr>
            <p:ph sz="half" idx="1"/>
          </p:nvPr>
        </p:nvGraphicFramePr>
        <p:xfrm>
          <a:off x="304800" y="1919288"/>
          <a:ext cx="6400800" cy="4248150"/>
        </p:xfrm>
        <a:graphic>
          <a:graphicData uri="http://schemas.openxmlformats.org/presentationml/2006/ole">
            <p:oleObj spid="_x0000_s16389" name="Drawing" r:id="rId6" imgW="8439081" imgH="5600700" progId="Canvas.Drawing.X">
              <p:embed/>
            </p:oleObj>
          </a:graphicData>
        </a:graphic>
      </p:graphicFrame>
      <p:graphicFrame>
        <p:nvGraphicFramePr>
          <p:cNvPr id="3" name="Object 8"/>
          <p:cNvGraphicFramePr>
            <a:graphicFrameLocks noChangeAspect="1"/>
          </p:cNvGraphicFramePr>
          <p:nvPr/>
        </p:nvGraphicFramePr>
        <p:xfrm>
          <a:off x="2286000" y="1828800"/>
          <a:ext cx="1041400" cy="406400"/>
        </p:xfrm>
        <a:graphic>
          <a:graphicData uri="http://schemas.openxmlformats.org/presentationml/2006/ole">
            <p:oleObj spid="_x0000_s16393" name="Equation" r:id="rId7" imgW="1041120" imgH="406080" progId="Equation.DSMT4">
              <p:embed/>
            </p:oleObj>
          </a:graphicData>
        </a:graphic>
      </p:graphicFrame>
      <p:graphicFrame>
        <p:nvGraphicFramePr>
          <p:cNvPr id="4" name="Object 10"/>
          <p:cNvGraphicFramePr>
            <a:graphicFrameLocks noChangeAspect="1"/>
          </p:cNvGraphicFramePr>
          <p:nvPr/>
        </p:nvGraphicFramePr>
        <p:xfrm>
          <a:off x="5702300" y="1504950"/>
          <a:ext cx="635000" cy="406400"/>
        </p:xfrm>
        <a:graphic>
          <a:graphicData uri="http://schemas.openxmlformats.org/presentationml/2006/ole">
            <p:oleObj spid="_x0000_s16394" name="Equation" r:id="rId8" imgW="634680" imgH="406080" progId="Equation.DSMT4">
              <p:embed/>
            </p:oleObj>
          </a:graphicData>
        </a:graphic>
      </p:graphicFrame>
      <p:sp>
        <p:nvSpPr>
          <p:cNvPr id="17" name="Slide Number Placeholder 16"/>
          <p:cNvSpPr>
            <a:spLocks noGrp="1"/>
          </p:cNvSpPr>
          <p:nvPr>
            <p:ph type="sldNum" sz="quarter" idx="12"/>
          </p:nvPr>
        </p:nvSpPr>
        <p:spPr/>
        <p:txBody>
          <a:bodyPr/>
          <a:lstStyle/>
          <a:p>
            <a:pPr>
              <a:defRPr/>
            </a:pPr>
            <a:fld id="{6BBC4080-462F-49A0-878F-48C5C83E6A2C}"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pPr algn="l" eaLnBrk="1" hangingPunct="1"/>
            <a:r>
              <a:rPr lang="en-US" sz="3200" smtClean="0">
                <a:solidFill>
                  <a:srgbClr val="1C1C1C"/>
                </a:solidFill>
              </a:rPr>
              <a:t>Types </a:t>
            </a:r>
            <a:r>
              <a:rPr lang="en-US" sz="3200" smtClean="0">
                <a:solidFill>
                  <a:schemeClr val="tx1"/>
                </a:solidFill>
              </a:rPr>
              <a:t>of transmission</a:t>
            </a:r>
            <a:r>
              <a:rPr lang="en-US" sz="3200" smtClean="0">
                <a:solidFill>
                  <a:srgbClr val="1C1C1C"/>
                </a:solidFill>
              </a:rPr>
              <a:t> lines</a:t>
            </a:r>
          </a:p>
        </p:txBody>
      </p:sp>
      <p:sp>
        <p:nvSpPr>
          <p:cNvPr id="2054" name="Rectangle 3"/>
          <p:cNvSpPr>
            <a:spLocks noGrp="1" noChangeArrowheads="1"/>
          </p:cNvSpPr>
          <p:nvPr>
            <p:ph type="body" sz="half" idx="1"/>
          </p:nvPr>
        </p:nvSpPr>
        <p:spPr>
          <a:xfrm>
            <a:off x="457200" y="1676400"/>
            <a:ext cx="4038600" cy="4525963"/>
          </a:xfrm>
        </p:spPr>
        <p:txBody>
          <a:bodyPr/>
          <a:lstStyle/>
          <a:p>
            <a:pPr eaLnBrk="1" hangingPunct="1"/>
            <a:r>
              <a:rPr lang="en-US" sz="2000" smtClean="0"/>
              <a:t>Coaxial</a:t>
            </a:r>
          </a:p>
          <a:p>
            <a:pPr eaLnBrk="1" hangingPunct="1"/>
            <a:endParaRPr lang="en-US" sz="2000" smtClean="0"/>
          </a:p>
          <a:p>
            <a:pPr eaLnBrk="1" hangingPunct="1"/>
            <a:endParaRPr lang="en-US" sz="2000" smtClean="0"/>
          </a:p>
          <a:p>
            <a:pPr eaLnBrk="1" hangingPunct="1"/>
            <a:r>
              <a:rPr lang="en-US" sz="2000" smtClean="0"/>
              <a:t>Twin-lead</a:t>
            </a:r>
          </a:p>
          <a:p>
            <a:pPr eaLnBrk="1" hangingPunct="1"/>
            <a:endParaRPr lang="en-US" sz="2000" smtClean="0"/>
          </a:p>
          <a:p>
            <a:pPr eaLnBrk="1" hangingPunct="1"/>
            <a:endParaRPr lang="en-US" sz="2000" smtClean="0"/>
          </a:p>
          <a:p>
            <a:pPr eaLnBrk="1" hangingPunct="1"/>
            <a:r>
              <a:rPr lang="en-US" sz="2000" smtClean="0"/>
              <a:t>Microstrip</a:t>
            </a:r>
          </a:p>
          <a:p>
            <a:pPr eaLnBrk="1" hangingPunct="1"/>
            <a:endParaRPr lang="en-US" sz="2000" smtClean="0"/>
          </a:p>
          <a:p>
            <a:pPr eaLnBrk="1" hangingPunct="1"/>
            <a:endParaRPr lang="en-US" sz="2000" smtClean="0"/>
          </a:p>
          <a:p>
            <a:pPr eaLnBrk="1" hangingPunct="1"/>
            <a:r>
              <a:rPr lang="en-US" sz="2000" smtClean="0"/>
              <a:t>Stripline</a:t>
            </a:r>
          </a:p>
        </p:txBody>
      </p:sp>
      <p:graphicFrame>
        <p:nvGraphicFramePr>
          <p:cNvPr id="2050" name="Object 4"/>
          <p:cNvGraphicFramePr>
            <a:graphicFrameLocks noChangeAspect="1"/>
          </p:cNvGraphicFramePr>
          <p:nvPr>
            <p:ph sz="quarter" idx="2"/>
          </p:nvPr>
        </p:nvGraphicFramePr>
        <p:xfrm>
          <a:off x="3657600" y="4267200"/>
          <a:ext cx="4038600" cy="785813"/>
        </p:xfrm>
        <a:graphic>
          <a:graphicData uri="http://schemas.openxmlformats.org/presentationml/2006/ole">
            <p:oleObj spid="_x0000_s2050" name="Drawing" r:id="rId4" imgW="4162320" imgH="810000" progId="Canvas.Drawing.X">
              <p:embed/>
            </p:oleObj>
          </a:graphicData>
        </a:graphic>
      </p:graphicFrame>
      <p:graphicFrame>
        <p:nvGraphicFramePr>
          <p:cNvPr id="2051"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2051" name="Drawing" r:id="rId5" imgW="6564240" imgH="303480" progId="Canvas.Drawing.X">
              <p:embed/>
            </p:oleObj>
          </a:graphicData>
        </a:graphic>
      </p:graphicFrame>
      <p:pic>
        <p:nvPicPr>
          <p:cNvPr id="2055" name="Picture 6" descr="coax webinar"/>
          <p:cNvPicPr>
            <a:picLocks noChangeAspect="1" noChangeArrowheads="1"/>
          </p:cNvPicPr>
          <p:nvPr/>
        </p:nvPicPr>
        <p:blipFill>
          <a:blip r:embed="rId6" cstate="print"/>
          <a:srcRect/>
          <a:stretch>
            <a:fillRect/>
          </a:stretch>
        </p:blipFill>
        <p:spPr bwMode="auto">
          <a:xfrm>
            <a:off x="2590800" y="1600200"/>
            <a:ext cx="2595563" cy="1482725"/>
          </a:xfrm>
          <a:prstGeom prst="rect">
            <a:avLst/>
          </a:prstGeom>
          <a:noFill/>
          <a:ln w="9525">
            <a:noFill/>
            <a:miter lim="800000"/>
            <a:headEnd/>
            <a:tailEnd/>
          </a:ln>
        </p:spPr>
      </p:pic>
      <p:graphicFrame>
        <p:nvGraphicFramePr>
          <p:cNvPr id="2052" name="Object 7"/>
          <p:cNvGraphicFramePr>
            <a:graphicFrameLocks noChangeAspect="1"/>
          </p:cNvGraphicFramePr>
          <p:nvPr>
            <p:ph sz="quarter" idx="3"/>
          </p:nvPr>
        </p:nvGraphicFramePr>
        <p:xfrm>
          <a:off x="1676400" y="5562600"/>
          <a:ext cx="4038600" cy="612775"/>
        </p:xfrm>
        <a:graphic>
          <a:graphicData uri="http://schemas.openxmlformats.org/presentationml/2006/ole">
            <p:oleObj spid="_x0000_s2052" name="Drawing" r:id="rId7" imgW="4629240" imgH="703080" progId="Canvas.Drawing.X">
              <p:embed/>
            </p:oleObj>
          </a:graphicData>
        </a:graphic>
      </p:graphicFrame>
      <p:pic>
        <p:nvPicPr>
          <p:cNvPr id="2056" name="Picture 8" descr="twinlead webinar"/>
          <p:cNvPicPr>
            <a:picLocks noChangeAspect="1" noChangeArrowheads="1"/>
          </p:cNvPicPr>
          <p:nvPr/>
        </p:nvPicPr>
        <p:blipFill>
          <a:blip r:embed="rId8" cstate="print"/>
          <a:srcRect/>
          <a:stretch>
            <a:fillRect/>
          </a:stretch>
        </p:blipFill>
        <p:spPr bwMode="auto">
          <a:xfrm>
            <a:off x="4114800" y="2514600"/>
            <a:ext cx="2376488" cy="1169988"/>
          </a:xfrm>
          <a:prstGeom prst="rect">
            <a:avLst/>
          </a:prstGeom>
          <a:noFill/>
          <a:ln w="9525">
            <a:noFill/>
            <a:miter lim="800000"/>
            <a:headEnd/>
            <a:tailEnd/>
          </a:ln>
        </p:spPr>
      </p:pic>
      <p:sp>
        <p:nvSpPr>
          <p:cNvPr id="2057" name="Line 9"/>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058" name="Line 10"/>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059" name="Line 11"/>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060" name="Line 12"/>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3" name="Slide Number Placeholder 12"/>
          <p:cNvSpPr>
            <a:spLocks noGrp="1"/>
          </p:cNvSpPr>
          <p:nvPr>
            <p:ph type="sldNum" sz="quarter" idx="12"/>
          </p:nvPr>
        </p:nvSpPr>
        <p:spPr/>
        <p:txBody>
          <a:bodyPr/>
          <a:lstStyle/>
          <a:p>
            <a:pPr>
              <a:defRPr/>
            </a:pPr>
            <a:fld id="{3AE8F6FF-D1B7-40B2-9981-CE9A3DE48CA0}"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iii</a:t>
            </a:r>
            <a:endParaRPr lang="en-US" sz="2800" dirty="0" smtClean="0">
              <a:solidFill>
                <a:srgbClr val="1C1C1C"/>
              </a:solidFill>
            </a:endParaRPr>
          </a:p>
        </p:txBody>
      </p:sp>
      <p:graphicFrame>
        <p:nvGraphicFramePr>
          <p:cNvPr id="17410"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7410" name="Drawing" r:id="rId3" imgW="6564240" imgH="303480" progId="Canvas.Drawing.X">
              <p:embed/>
            </p:oleObj>
          </a:graphicData>
        </a:graphic>
      </p:graphicFrame>
      <p:sp>
        <p:nvSpPr>
          <p:cNvPr id="17419"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7420"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7421"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7422"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7423"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7424"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7425"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7411"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7411" name="Drawing" r:id="rId4" imgW="2063219" imgH="6533965" progId="Canvas.Drawing.X">
              <p:embed/>
            </p:oleObj>
          </a:graphicData>
        </a:graphic>
      </p:graphicFrame>
      <p:graphicFrame>
        <p:nvGraphicFramePr>
          <p:cNvPr id="17412"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7412" name="Equation" r:id="rId5" imgW="1320480" imgH="4292280" progId="Equation.DSMT4">
              <p:embed/>
            </p:oleObj>
          </a:graphicData>
        </a:graphic>
      </p:graphicFrame>
      <p:sp>
        <p:nvSpPr>
          <p:cNvPr id="17426"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7413" name="Object 33"/>
          <p:cNvGraphicFramePr>
            <a:graphicFrameLocks noChangeAspect="1"/>
          </p:cNvGraphicFramePr>
          <p:nvPr>
            <p:ph sz="half" idx="1"/>
          </p:nvPr>
        </p:nvGraphicFramePr>
        <p:xfrm>
          <a:off x="304800" y="1919288"/>
          <a:ext cx="6400800" cy="4248150"/>
        </p:xfrm>
        <a:graphic>
          <a:graphicData uri="http://schemas.openxmlformats.org/presentationml/2006/ole">
            <p:oleObj spid="_x0000_s17413" name="Drawing" r:id="rId6" imgW="8439081" imgH="5600700" progId="Canvas.Drawing.X">
              <p:embed/>
            </p:oleObj>
          </a:graphicData>
        </a:graphic>
      </p:graphicFrame>
      <p:graphicFrame>
        <p:nvGraphicFramePr>
          <p:cNvPr id="2" name="Object 10"/>
          <p:cNvGraphicFramePr>
            <a:graphicFrameLocks noChangeAspect="1"/>
          </p:cNvGraphicFramePr>
          <p:nvPr/>
        </p:nvGraphicFramePr>
        <p:xfrm>
          <a:off x="5702300" y="1504950"/>
          <a:ext cx="635000" cy="406400"/>
        </p:xfrm>
        <a:graphic>
          <a:graphicData uri="http://schemas.openxmlformats.org/presentationml/2006/ole">
            <p:oleObj spid="_x0000_s17418" name="Equation" r:id="rId7" imgW="634680" imgH="406080" progId="Equation.DSMT4">
              <p:embed/>
            </p:oleObj>
          </a:graphicData>
        </a:graphic>
      </p:graphicFrame>
      <p:graphicFrame>
        <p:nvGraphicFramePr>
          <p:cNvPr id="3" name="Object 8"/>
          <p:cNvGraphicFramePr>
            <a:graphicFrameLocks noChangeAspect="1"/>
          </p:cNvGraphicFramePr>
          <p:nvPr/>
        </p:nvGraphicFramePr>
        <p:xfrm>
          <a:off x="2286000" y="1828800"/>
          <a:ext cx="1041400" cy="406400"/>
        </p:xfrm>
        <a:graphic>
          <a:graphicData uri="http://schemas.openxmlformats.org/presentationml/2006/ole">
            <p:oleObj spid="_x0000_s17419" name="Equation" r:id="rId8" imgW="1041120" imgH="406080" progId="Equation.DSMT4">
              <p:embed/>
            </p:oleObj>
          </a:graphicData>
        </a:graphic>
      </p:graphicFrame>
      <p:graphicFrame>
        <p:nvGraphicFramePr>
          <p:cNvPr id="4" name="Object 12"/>
          <p:cNvGraphicFramePr>
            <a:graphicFrameLocks noChangeAspect="1"/>
          </p:cNvGraphicFramePr>
          <p:nvPr/>
        </p:nvGraphicFramePr>
        <p:xfrm>
          <a:off x="3765550" y="1530350"/>
          <a:ext cx="571500" cy="393700"/>
        </p:xfrm>
        <a:graphic>
          <a:graphicData uri="http://schemas.openxmlformats.org/presentationml/2006/ole">
            <p:oleObj spid="_x0000_s17420" name="Equation" r:id="rId9" imgW="571320" imgH="393480" progId="Equation.DSMT4">
              <p:embed/>
            </p:oleObj>
          </a:graphicData>
        </a:graphic>
      </p:graphicFrame>
      <p:graphicFrame>
        <p:nvGraphicFramePr>
          <p:cNvPr id="5" name="Object 8"/>
          <p:cNvGraphicFramePr>
            <a:graphicFrameLocks noChangeAspect="1"/>
          </p:cNvGraphicFramePr>
          <p:nvPr/>
        </p:nvGraphicFramePr>
        <p:xfrm>
          <a:off x="336550" y="1828800"/>
          <a:ext cx="1130300" cy="406400"/>
        </p:xfrm>
        <a:graphic>
          <a:graphicData uri="http://schemas.openxmlformats.org/presentationml/2006/ole">
            <p:oleObj spid="_x0000_s17421" name="Equation" r:id="rId10" imgW="1130040" imgH="406080" progId="Equation.DSMT4">
              <p:embed/>
            </p:oleObj>
          </a:graphicData>
        </a:graphic>
      </p:graphicFrame>
      <p:sp>
        <p:nvSpPr>
          <p:cNvPr id="19" name="Slide Number Placeholder 18"/>
          <p:cNvSpPr>
            <a:spLocks noGrp="1"/>
          </p:cNvSpPr>
          <p:nvPr>
            <p:ph type="sldNum" sz="quarter" idx="12"/>
          </p:nvPr>
        </p:nvSpPr>
        <p:spPr/>
        <p:txBody>
          <a:bodyPr/>
          <a:lstStyle/>
          <a:p>
            <a:pPr>
              <a:defRPr/>
            </a:pPr>
            <a:fld id="{6BBC4080-462F-49A0-878F-48C5C83E6A2C}"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iv</a:t>
            </a:r>
            <a:endParaRPr lang="en-US" sz="2800" b="1" dirty="0" smtClean="0">
              <a:solidFill>
                <a:srgbClr val="1C1C1C"/>
              </a:solidFill>
            </a:endParaRPr>
          </a:p>
        </p:txBody>
      </p:sp>
      <p:graphicFrame>
        <p:nvGraphicFramePr>
          <p:cNvPr id="1843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8434" name="Drawing" r:id="rId3" imgW="6564240" imgH="303480" progId="Canvas.Drawing.X">
              <p:embed/>
            </p:oleObj>
          </a:graphicData>
        </a:graphic>
      </p:graphicFrame>
      <p:sp>
        <p:nvSpPr>
          <p:cNvPr id="18443"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8444"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8445"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8446"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8447"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8448"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8449"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8435"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8435" name="Drawing" r:id="rId4" imgW="2063219" imgH="6533965" progId="Canvas.Drawing.X">
              <p:embed/>
            </p:oleObj>
          </a:graphicData>
        </a:graphic>
      </p:graphicFrame>
      <p:graphicFrame>
        <p:nvGraphicFramePr>
          <p:cNvPr id="18436"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8436" name="Equation" r:id="rId5" imgW="1320480" imgH="4292280" progId="Equation.DSMT4">
              <p:embed/>
            </p:oleObj>
          </a:graphicData>
        </a:graphic>
      </p:graphicFrame>
      <p:sp>
        <p:nvSpPr>
          <p:cNvPr id="18450"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8437" name="Object 33"/>
          <p:cNvGraphicFramePr>
            <a:graphicFrameLocks noChangeAspect="1"/>
          </p:cNvGraphicFramePr>
          <p:nvPr>
            <p:ph sz="half" idx="1"/>
          </p:nvPr>
        </p:nvGraphicFramePr>
        <p:xfrm>
          <a:off x="304800" y="1905000"/>
          <a:ext cx="6591300" cy="4343400"/>
        </p:xfrm>
        <a:graphic>
          <a:graphicData uri="http://schemas.openxmlformats.org/presentationml/2006/ole">
            <p:oleObj spid="_x0000_s18437" name="Drawing" r:id="rId6" imgW="8715063" imgH="5743298" progId="Canvas.Drawing.X">
              <p:embed/>
            </p:oleObj>
          </a:graphicData>
        </a:graphic>
      </p:graphicFrame>
      <p:graphicFrame>
        <p:nvGraphicFramePr>
          <p:cNvPr id="2" name="Object 10"/>
          <p:cNvGraphicFramePr>
            <a:graphicFrameLocks noChangeAspect="1"/>
          </p:cNvGraphicFramePr>
          <p:nvPr/>
        </p:nvGraphicFramePr>
        <p:xfrm>
          <a:off x="5702300" y="1504950"/>
          <a:ext cx="635000" cy="406400"/>
        </p:xfrm>
        <a:graphic>
          <a:graphicData uri="http://schemas.openxmlformats.org/presentationml/2006/ole">
            <p:oleObj spid="_x0000_s18442" name="Equation" r:id="rId7" imgW="634680" imgH="406080" progId="Equation.DSMT4">
              <p:embed/>
            </p:oleObj>
          </a:graphicData>
        </a:graphic>
      </p:graphicFrame>
      <p:graphicFrame>
        <p:nvGraphicFramePr>
          <p:cNvPr id="3" name="Object 8"/>
          <p:cNvGraphicFramePr>
            <a:graphicFrameLocks noChangeAspect="1"/>
          </p:cNvGraphicFramePr>
          <p:nvPr/>
        </p:nvGraphicFramePr>
        <p:xfrm>
          <a:off x="2286000" y="1828800"/>
          <a:ext cx="1041400" cy="406400"/>
        </p:xfrm>
        <a:graphic>
          <a:graphicData uri="http://schemas.openxmlformats.org/presentationml/2006/ole">
            <p:oleObj spid="_x0000_s18443" name="Equation" r:id="rId8" imgW="1041120" imgH="406080" progId="Equation.DSMT4">
              <p:embed/>
            </p:oleObj>
          </a:graphicData>
        </a:graphic>
      </p:graphicFrame>
      <p:graphicFrame>
        <p:nvGraphicFramePr>
          <p:cNvPr id="4" name="Object 12"/>
          <p:cNvGraphicFramePr>
            <a:graphicFrameLocks noChangeAspect="1"/>
          </p:cNvGraphicFramePr>
          <p:nvPr/>
        </p:nvGraphicFramePr>
        <p:xfrm>
          <a:off x="3765550" y="1530350"/>
          <a:ext cx="571500" cy="393700"/>
        </p:xfrm>
        <a:graphic>
          <a:graphicData uri="http://schemas.openxmlformats.org/presentationml/2006/ole">
            <p:oleObj spid="_x0000_s18444" name="Equation" r:id="rId9" imgW="571320" imgH="393480" progId="Equation.DSMT4">
              <p:embed/>
            </p:oleObj>
          </a:graphicData>
        </a:graphic>
      </p:graphicFrame>
      <p:graphicFrame>
        <p:nvGraphicFramePr>
          <p:cNvPr id="5" name="Object 8"/>
          <p:cNvGraphicFramePr>
            <a:graphicFrameLocks noChangeAspect="1"/>
          </p:cNvGraphicFramePr>
          <p:nvPr/>
        </p:nvGraphicFramePr>
        <p:xfrm>
          <a:off x="336550" y="1828800"/>
          <a:ext cx="1130300" cy="406400"/>
        </p:xfrm>
        <a:graphic>
          <a:graphicData uri="http://schemas.openxmlformats.org/presentationml/2006/ole">
            <p:oleObj spid="_x0000_s18445" name="Equation" r:id="rId10" imgW="1130040" imgH="406080" progId="Equation.DSMT4">
              <p:embed/>
            </p:oleObj>
          </a:graphicData>
        </a:graphic>
      </p:graphicFrame>
      <p:sp>
        <p:nvSpPr>
          <p:cNvPr id="19" name="Slide Number Placeholder 18"/>
          <p:cNvSpPr>
            <a:spLocks noGrp="1"/>
          </p:cNvSpPr>
          <p:nvPr>
            <p:ph type="sldNum" sz="quarter" idx="12"/>
          </p:nvPr>
        </p:nvSpPr>
        <p:spPr/>
        <p:txBody>
          <a:bodyPr/>
          <a:lstStyle/>
          <a:p>
            <a:pPr>
              <a:defRPr/>
            </a:pPr>
            <a:fld id="{6BBC4080-462F-49A0-878F-48C5C83E6A2C}"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v</a:t>
            </a:r>
            <a:endParaRPr lang="en-US" sz="2800" dirty="0" smtClean="0">
              <a:solidFill>
                <a:srgbClr val="1C1C1C"/>
              </a:solidFill>
            </a:endParaRPr>
          </a:p>
        </p:txBody>
      </p:sp>
      <p:graphicFrame>
        <p:nvGraphicFramePr>
          <p:cNvPr id="19458"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9458" name="Drawing" r:id="rId4" imgW="6564240" imgH="303480" progId="Canvas.Drawing.X">
              <p:embed/>
            </p:oleObj>
          </a:graphicData>
        </a:graphic>
      </p:graphicFrame>
      <p:sp>
        <p:nvSpPr>
          <p:cNvPr id="19463"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19464"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19465"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19466"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9467"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9468"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19469"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19459"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19459" name="Drawing" r:id="rId5" imgW="2063219" imgH="6533965" progId="Canvas.Drawing.X">
              <p:embed/>
            </p:oleObj>
          </a:graphicData>
        </a:graphic>
      </p:graphicFrame>
      <p:graphicFrame>
        <p:nvGraphicFramePr>
          <p:cNvPr id="19460"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19460" name="Equation" r:id="rId6" imgW="1320480" imgH="4292280" progId="Equation.DSMT4">
              <p:embed/>
            </p:oleObj>
          </a:graphicData>
        </a:graphic>
      </p:graphicFrame>
      <p:sp>
        <p:nvSpPr>
          <p:cNvPr id="19470"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19461" name="Object 33"/>
          <p:cNvGraphicFramePr>
            <a:graphicFrameLocks noChangeAspect="1"/>
          </p:cNvGraphicFramePr>
          <p:nvPr>
            <p:ph sz="half" idx="1"/>
          </p:nvPr>
        </p:nvGraphicFramePr>
        <p:xfrm>
          <a:off x="304800" y="2057400"/>
          <a:ext cx="6591300" cy="4343400"/>
        </p:xfrm>
        <a:graphic>
          <a:graphicData uri="http://schemas.openxmlformats.org/presentationml/2006/ole">
            <p:oleObj spid="_x0000_s19461" name="Drawing" r:id="rId7" imgW="8715063" imgH="5743298" progId="Canvas.Drawing.X">
              <p:embed/>
            </p:oleObj>
          </a:graphicData>
        </a:graphic>
      </p:graphicFrame>
      <p:sp>
        <p:nvSpPr>
          <p:cNvPr id="15" name="Slide Number Placeholder 14"/>
          <p:cNvSpPr>
            <a:spLocks noGrp="1"/>
          </p:cNvSpPr>
          <p:nvPr>
            <p:ph type="sldNum" sz="quarter" idx="12"/>
          </p:nvPr>
        </p:nvSpPr>
        <p:spPr/>
        <p:txBody>
          <a:bodyPr/>
          <a:lstStyle/>
          <a:p>
            <a:pPr>
              <a:defRPr/>
            </a:pPr>
            <a:fld id="{6BBC4080-462F-49A0-878F-48C5C83E6A2C}"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vi</a:t>
            </a:r>
            <a:endParaRPr lang="en-US" sz="2800" dirty="0" smtClean="0">
              <a:solidFill>
                <a:srgbClr val="1C1C1C"/>
              </a:solidFill>
            </a:endParaRPr>
          </a:p>
        </p:txBody>
      </p:sp>
      <p:graphicFrame>
        <p:nvGraphicFramePr>
          <p:cNvPr id="2048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0482" name="Drawing" r:id="rId4" imgW="6564240" imgH="303480" progId="Canvas.Drawing.X">
              <p:embed/>
            </p:oleObj>
          </a:graphicData>
        </a:graphic>
      </p:graphicFrame>
      <p:sp>
        <p:nvSpPr>
          <p:cNvPr id="20487"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0488"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0489"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0490"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0491"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0492"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0493"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20483"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20483" name="Drawing" r:id="rId5" imgW="2063219" imgH="6533965" progId="Canvas.Drawing.X">
              <p:embed/>
            </p:oleObj>
          </a:graphicData>
        </a:graphic>
      </p:graphicFrame>
      <p:graphicFrame>
        <p:nvGraphicFramePr>
          <p:cNvPr id="20484"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20484" name="Equation" r:id="rId6" imgW="1320480" imgH="4292280" progId="Equation.DSMT4">
              <p:embed/>
            </p:oleObj>
          </a:graphicData>
        </a:graphic>
      </p:graphicFrame>
      <p:sp>
        <p:nvSpPr>
          <p:cNvPr id="20494"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20485" name="Object 33"/>
          <p:cNvGraphicFramePr>
            <a:graphicFrameLocks noChangeAspect="1"/>
          </p:cNvGraphicFramePr>
          <p:nvPr>
            <p:ph sz="half" idx="1"/>
          </p:nvPr>
        </p:nvGraphicFramePr>
        <p:xfrm>
          <a:off x="304800" y="2057400"/>
          <a:ext cx="6591300" cy="4343400"/>
        </p:xfrm>
        <a:graphic>
          <a:graphicData uri="http://schemas.openxmlformats.org/presentationml/2006/ole">
            <p:oleObj spid="_x0000_s20485" name="Drawing" r:id="rId7" imgW="8715063" imgH="5743298" progId="Canvas.Drawing.X">
              <p:embed/>
            </p:oleObj>
          </a:graphicData>
        </a:graphic>
      </p:graphicFrame>
      <p:sp>
        <p:nvSpPr>
          <p:cNvPr id="15" name="Slide Number Placeholder 14"/>
          <p:cNvSpPr>
            <a:spLocks noGrp="1"/>
          </p:cNvSpPr>
          <p:nvPr>
            <p:ph type="sldNum" sz="quarter" idx="12"/>
          </p:nvPr>
        </p:nvSpPr>
        <p:spPr/>
        <p:txBody>
          <a:bodyPr/>
          <a:lstStyle/>
          <a:p>
            <a:pPr>
              <a:defRPr/>
            </a:pPr>
            <a:fld id="{6BBC4080-462F-49A0-878F-48C5C83E6A2C}"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a:t>
            </a:r>
            <a:r>
              <a:rPr lang="en-US" sz="2800" dirty="0" smtClean="0">
                <a:solidFill>
                  <a:schemeClr val="tx1"/>
                </a:solidFill>
              </a:rPr>
              <a:t>– details vii</a:t>
            </a:r>
            <a:endParaRPr lang="en-US" sz="2800" b="1" dirty="0" smtClean="0">
              <a:solidFill>
                <a:srgbClr val="1C1C1C"/>
              </a:solidFill>
            </a:endParaRPr>
          </a:p>
        </p:txBody>
      </p:sp>
      <p:graphicFrame>
        <p:nvGraphicFramePr>
          <p:cNvPr id="21506"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1506" name="Drawing" r:id="rId4" imgW="6564240" imgH="303480" progId="Canvas.Drawing.X">
              <p:embed/>
            </p:oleObj>
          </a:graphicData>
        </a:graphic>
      </p:graphicFrame>
      <p:sp>
        <p:nvSpPr>
          <p:cNvPr id="215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15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15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15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15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15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15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21507"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21507" name="Drawing" r:id="rId5" imgW="2063219" imgH="6533965" progId="Canvas.Drawing.X">
              <p:embed/>
            </p:oleObj>
          </a:graphicData>
        </a:graphic>
      </p:graphicFrame>
      <p:graphicFrame>
        <p:nvGraphicFramePr>
          <p:cNvPr id="21508"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21508" name="Equation" r:id="rId6" imgW="1320480" imgH="4292280" progId="Equation.DSMT4">
              <p:embed/>
            </p:oleObj>
          </a:graphicData>
        </a:graphic>
      </p:graphicFrame>
      <p:sp>
        <p:nvSpPr>
          <p:cNvPr id="21518"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21509" name="Object 33"/>
          <p:cNvGraphicFramePr>
            <a:graphicFrameLocks noChangeAspect="1"/>
          </p:cNvGraphicFramePr>
          <p:nvPr>
            <p:ph sz="half" idx="1"/>
          </p:nvPr>
        </p:nvGraphicFramePr>
        <p:xfrm>
          <a:off x="306354" y="2057401"/>
          <a:ext cx="6588160" cy="4343400"/>
        </p:xfrm>
        <a:graphic>
          <a:graphicData uri="http://schemas.openxmlformats.org/presentationml/2006/ole">
            <p:oleObj spid="_x0000_s21509" name="Drawing" r:id="rId7" imgW="8715063" imgH="5743298" progId="Canvas.Drawing.X">
              <p:embed/>
            </p:oleObj>
          </a:graphicData>
        </a:graphic>
      </p:graphicFrame>
      <p:sp>
        <p:nvSpPr>
          <p:cNvPr id="15" name="Slide Number Placeholder 14"/>
          <p:cNvSpPr>
            <a:spLocks noGrp="1"/>
          </p:cNvSpPr>
          <p:nvPr>
            <p:ph type="sldNum" sz="quarter" idx="12"/>
          </p:nvPr>
        </p:nvSpPr>
        <p:spPr/>
        <p:txBody>
          <a:bodyPr/>
          <a:lstStyle/>
          <a:p>
            <a:pPr>
              <a:defRPr/>
            </a:pPr>
            <a:fld id="{6BBC4080-462F-49A0-878F-48C5C83E6A2C}"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2"/>
          <p:cNvSpPr>
            <a:spLocks noGrp="1" noChangeArrowheads="1"/>
          </p:cNvSpPr>
          <p:nvPr>
            <p:ph type="title"/>
          </p:nvPr>
        </p:nvSpPr>
        <p:spPr/>
        <p:txBody>
          <a:bodyPr/>
          <a:lstStyle/>
          <a:p>
            <a:pPr algn="l" eaLnBrk="1" hangingPunct="1"/>
            <a:r>
              <a:rPr lang="en-US" sz="3200" dirty="0" smtClean="0">
                <a:solidFill>
                  <a:schemeClr val="tx1"/>
                </a:solidFill>
              </a:rPr>
              <a:t>Bounce diagram example – </a:t>
            </a:r>
            <a:r>
              <a:rPr lang="en-US" sz="3200" dirty="0" smtClean="0">
                <a:solidFill>
                  <a:schemeClr val="tx1"/>
                </a:solidFill>
                <a:hlinkClick r:id="rId4" action="ppaction://hlinkfile"/>
              </a:rPr>
              <a:t>1</a:t>
            </a:r>
            <a:endParaRPr lang="en-US" sz="3200" dirty="0" smtClean="0">
              <a:solidFill>
                <a:srgbClr val="1C1C1C"/>
              </a:solidFill>
            </a:endParaRPr>
          </a:p>
        </p:txBody>
      </p:sp>
      <p:graphicFrame>
        <p:nvGraphicFramePr>
          <p:cNvPr id="22530"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2530" name="Drawing" r:id="rId5" imgW="6564240" imgH="303480" progId="Canvas.Drawing.X">
              <p:embed/>
            </p:oleObj>
          </a:graphicData>
        </a:graphic>
      </p:graphicFrame>
      <p:sp>
        <p:nvSpPr>
          <p:cNvPr id="22536"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2537"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2538"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2539"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2540"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2541"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254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22531" name="Object 27"/>
          <p:cNvGraphicFramePr>
            <a:graphicFrameLocks noChangeAspect="1"/>
          </p:cNvGraphicFramePr>
          <p:nvPr>
            <p:ph sz="quarter" idx="3"/>
          </p:nvPr>
        </p:nvGraphicFramePr>
        <p:xfrm>
          <a:off x="7010400" y="1524000"/>
          <a:ext cx="1905000" cy="5105400"/>
        </p:xfrm>
        <a:graphic>
          <a:graphicData uri="http://schemas.openxmlformats.org/presentationml/2006/ole">
            <p:oleObj spid="_x0000_s22531" name="Drawing" r:id="rId6" imgW="2063219" imgH="6533965" progId="Canvas.Drawing.X">
              <p:embed/>
            </p:oleObj>
          </a:graphicData>
        </a:graphic>
      </p:graphicFrame>
      <p:graphicFrame>
        <p:nvGraphicFramePr>
          <p:cNvPr id="22532" name="Object 21"/>
          <p:cNvGraphicFramePr>
            <a:graphicFrameLocks noGrp="1" noChangeAspect="1"/>
          </p:cNvGraphicFramePr>
          <p:nvPr>
            <p:ph sz="quarter" idx="2"/>
          </p:nvPr>
        </p:nvGraphicFramePr>
        <p:xfrm>
          <a:off x="7207250" y="1676400"/>
          <a:ext cx="1479550" cy="4800600"/>
        </p:xfrm>
        <a:graphic>
          <a:graphicData uri="http://schemas.openxmlformats.org/presentationml/2006/ole">
            <p:oleObj spid="_x0000_s22532" name="Equation" r:id="rId7" imgW="1320480" imgH="4292280" progId="Equation.DSMT4">
              <p:embed/>
            </p:oleObj>
          </a:graphicData>
        </a:graphic>
      </p:graphicFrame>
      <p:sp>
        <p:nvSpPr>
          <p:cNvPr id="22543" name="Line 30"/>
          <p:cNvSpPr>
            <a:spLocks noChangeShapeType="1"/>
          </p:cNvSpPr>
          <p:nvPr/>
        </p:nvSpPr>
        <p:spPr bwMode="auto">
          <a:xfrm>
            <a:off x="7010400" y="1524000"/>
            <a:ext cx="0" cy="5029200"/>
          </a:xfrm>
          <a:prstGeom prst="line">
            <a:avLst/>
          </a:prstGeom>
          <a:noFill/>
          <a:ln w="57150" cmpd="thickThin">
            <a:solidFill>
              <a:srgbClr val="336699"/>
            </a:solidFill>
            <a:round/>
            <a:headEnd/>
            <a:tailEnd/>
          </a:ln>
        </p:spPr>
        <p:txBody>
          <a:bodyPr/>
          <a:lstStyle/>
          <a:p>
            <a:endParaRPr lang="en-US"/>
          </a:p>
        </p:txBody>
      </p:sp>
      <p:graphicFrame>
        <p:nvGraphicFramePr>
          <p:cNvPr id="22533" name="Object 33"/>
          <p:cNvGraphicFramePr>
            <a:graphicFrameLocks noChangeAspect="1"/>
          </p:cNvGraphicFramePr>
          <p:nvPr>
            <p:ph sz="half" idx="1"/>
          </p:nvPr>
        </p:nvGraphicFramePr>
        <p:xfrm>
          <a:off x="304800" y="2056376"/>
          <a:ext cx="6589713" cy="4344424"/>
        </p:xfrm>
        <a:graphic>
          <a:graphicData uri="http://schemas.openxmlformats.org/presentationml/2006/ole">
            <p:oleObj spid="_x0000_s22533" name="Drawing" r:id="rId8" imgW="8715063" imgH="5743298" progId="Canvas.Drawing.X">
              <p:embed/>
            </p:oleObj>
          </a:graphicData>
        </a:graphic>
      </p:graphicFrame>
      <p:sp>
        <p:nvSpPr>
          <p:cNvPr id="17" name="Oval 16"/>
          <p:cNvSpPr/>
          <p:nvPr/>
        </p:nvSpPr>
        <p:spPr>
          <a:xfrm>
            <a:off x="1828800" y="3886200"/>
            <a:ext cx="3657600" cy="685800"/>
          </a:xfrm>
          <a:prstGeom prst="ellipse">
            <a:avLst/>
          </a:prstGeom>
          <a:solidFill>
            <a:srgbClr val="007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8" name="Object 6"/>
          <p:cNvGraphicFramePr>
            <a:graphicFrameLocks noChangeAspect="1"/>
          </p:cNvGraphicFramePr>
          <p:nvPr/>
        </p:nvGraphicFramePr>
        <p:xfrm>
          <a:off x="2063750" y="4010025"/>
          <a:ext cx="3270250" cy="409575"/>
        </p:xfrm>
        <a:graphic>
          <a:graphicData uri="http://schemas.openxmlformats.org/presentationml/2006/ole">
            <p:oleObj spid="_x0000_s22535" name="Equation" r:id="rId9" imgW="3238200" imgH="406080" progId="Equation.DSMT4">
              <p:embed/>
            </p:oleObj>
          </a:graphicData>
        </a:graphic>
      </p:graphicFrame>
      <p:graphicFrame>
        <p:nvGraphicFramePr>
          <p:cNvPr id="2" name="Object 8"/>
          <p:cNvGraphicFramePr>
            <a:graphicFrameLocks noChangeAspect="1"/>
          </p:cNvGraphicFramePr>
          <p:nvPr/>
        </p:nvGraphicFramePr>
        <p:xfrm>
          <a:off x="5746750" y="1631950"/>
          <a:ext cx="635000" cy="406400"/>
        </p:xfrm>
        <a:graphic>
          <a:graphicData uri="http://schemas.openxmlformats.org/presentationml/2006/ole">
            <p:oleObj spid="_x0000_s22536" name="Equation" r:id="rId10" imgW="634680" imgH="406080" progId="Equation.DSMT4">
              <p:embed/>
            </p:oleObj>
          </a:graphicData>
        </a:graphic>
      </p:graphicFrame>
      <p:graphicFrame>
        <p:nvGraphicFramePr>
          <p:cNvPr id="3" name="Object 8"/>
          <p:cNvGraphicFramePr>
            <a:graphicFrameLocks noChangeAspect="1"/>
          </p:cNvGraphicFramePr>
          <p:nvPr/>
        </p:nvGraphicFramePr>
        <p:xfrm>
          <a:off x="2330450" y="1955800"/>
          <a:ext cx="1041400" cy="406400"/>
        </p:xfrm>
        <a:graphic>
          <a:graphicData uri="http://schemas.openxmlformats.org/presentationml/2006/ole">
            <p:oleObj spid="_x0000_s22537" name="Equation" r:id="rId11" imgW="1041120" imgH="406080" progId="Equation.DSMT4">
              <p:embed/>
            </p:oleObj>
          </a:graphicData>
        </a:graphic>
      </p:graphicFrame>
      <p:graphicFrame>
        <p:nvGraphicFramePr>
          <p:cNvPr id="4" name="Object 10"/>
          <p:cNvGraphicFramePr>
            <a:graphicFrameLocks noChangeAspect="1"/>
          </p:cNvGraphicFramePr>
          <p:nvPr/>
        </p:nvGraphicFramePr>
        <p:xfrm>
          <a:off x="3810000" y="1657350"/>
          <a:ext cx="571500" cy="393700"/>
        </p:xfrm>
        <a:graphic>
          <a:graphicData uri="http://schemas.openxmlformats.org/presentationml/2006/ole">
            <p:oleObj spid="_x0000_s22538" name="Equation" r:id="rId12" imgW="571320" imgH="393480" progId="Equation.DSMT4">
              <p:embed/>
            </p:oleObj>
          </a:graphicData>
        </a:graphic>
      </p:graphicFrame>
      <p:graphicFrame>
        <p:nvGraphicFramePr>
          <p:cNvPr id="5" name="Object 11"/>
          <p:cNvGraphicFramePr>
            <a:graphicFrameLocks noChangeAspect="1"/>
          </p:cNvGraphicFramePr>
          <p:nvPr/>
        </p:nvGraphicFramePr>
        <p:xfrm>
          <a:off x="381000" y="1955800"/>
          <a:ext cx="1130300" cy="406400"/>
        </p:xfrm>
        <a:graphic>
          <a:graphicData uri="http://schemas.openxmlformats.org/presentationml/2006/ole">
            <p:oleObj spid="_x0000_s22539" name="Equation" r:id="rId13" imgW="1130040" imgH="406080" progId="Equation.DSMT4">
              <p:embed/>
            </p:oleObj>
          </a:graphicData>
        </a:graphic>
      </p:graphicFrame>
      <p:graphicFrame>
        <p:nvGraphicFramePr>
          <p:cNvPr id="6" name="Object 7"/>
          <p:cNvGraphicFramePr>
            <a:graphicFrameLocks noChangeAspect="1"/>
          </p:cNvGraphicFramePr>
          <p:nvPr/>
        </p:nvGraphicFramePr>
        <p:xfrm>
          <a:off x="228600" y="3352800"/>
          <a:ext cx="1562100" cy="482600"/>
        </p:xfrm>
        <a:graphic>
          <a:graphicData uri="http://schemas.openxmlformats.org/presentationml/2006/ole">
            <p:oleObj spid="_x0000_s22540" name="Equation" r:id="rId14" imgW="1562040" imgH="482400" progId="Equation.DSMT4">
              <p:embed/>
            </p:oleObj>
          </a:graphicData>
        </a:graphic>
      </p:graphicFrame>
      <p:sp>
        <p:nvSpPr>
          <p:cNvPr id="22" name="Slide Number Placeholder 21"/>
          <p:cNvSpPr>
            <a:spLocks noGrp="1"/>
          </p:cNvSpPr>
          <p:nvPr>
            <p:ph type="sldNum" sz="quarter" idx="12"/>
          </p:nvPr>
        </p:nvSpPr>
        <p:spPr/>
        <p:txBody>
          <a:bodyPr/>
          <a:lstStyle/>
          <a:p>
            <a:pPr>
              <a:defRPr/>
            </a:pPr>
            <a:fld id="{6BBC4080-462F-49A0-878F-48C5C83E6A2C}"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a:t>
            </a:r>
            <a:endParaRPr lang="en-US" sz="3200" dirty="0" smtClean="0">
              <a:solidFill>
                <a:srgbClr val="1C1C1C"/>
              </a:solidFill>
            </a:endParaRPr>
          </a:p>
        </p:txBody>
      </p:sp>
      <p:graphicFrame>
        <p:nvGraphicFramePr>
          <p:cNvPr id="2355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3554" name="Drawing" r:id="rId3" imgW="6564240" imgH="303480" progId="Canvas.Drawing.X">
              <p:embed/>
            </p:oleObj>
          </a:graphicData>
        </a:graphic>
      </p:graphicFrame>
      <p:sp>
        <p:nvSpPr>
          <p:cNvPr id="23556"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3557"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3558"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3559"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3560"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3561"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356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23563" name="Picture 7"/>
          <p:cNvPicPr>
            <a:picLocks noGrp="1" noChangeAspect="1" noChangeArrowheads="1"/>
          </p:cNvPicPr>
          <p:nvPr>
            <p:ph sz="half" idx="1"/>
          </p:nvPr>
        </p:nvPicPr>
        <p:blipFill>
          <a:blip r:embed="rId4" cstate="print"/>
          <a:srcRect/>
          <a:stretch>
            <a:fillRect/>
          </a:stretch>
        </p:blipFill>
        <p:spPr>
          <a:xfrm>
            <a:off x="304800" y="1600200"/>
            <a:ext cx="8548688" cy="4953000"/>
          </a:xfrm>
          <a:noFill/>
        </p:spPr>
      </p:pic>
      <p:pic>
        <p:nvPicPr>
          <p:cNvPr id="23564" name="Picture 13"/>
          <p:cNvPicPr>
            <a:picLocks noChangeAspect="1" noChangeArrowheads="1"/>
          </p:cNvPicPr>
          <p:nvPr/>
        </p:nvPicPr>
        <p:blipFill>
          <a:blip r:embed="rId5" cstate="print"/>
          <a:srcRect/>
          <a:stretch>
            <a:fillRect/>
          </a:stretch>
        </p:blipFill>
        <p:spPr bwMode="auto">
          <a:xfrm>
            <a:off x="6019800" y="2133600"/>
            <a:ext cx="2057400" cy="139065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pPr>
              <a:defRPr/>
            </a:pPr>
            <a:fld id="{6BBC4080-462F-49A0-878F-48C5C83E6A2C}"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 1</a:t>
            </a:r>
            <a:endParaRPr lang="en-US" sz="3200" dirty="0" smtClean="0">
              <a:solidFill>
                <a:srgbClr val="1C1C1C"/>
              </a:solidFill>
            </a:endParaRPr>
          </a:p>
        </p:txBody>
      </p:sp>
      <p:graphicFrame>
        <p:nvGraphicFramePr>
          <p:cNvPr id="24578"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4578" name="Drawing" r:id="rId3" imgW="6564240" imgH="303480" progId="Canvas.Drawing.X">
              <p:embed/>
            </p:oleObj>
          </a:graphicData>
        </a:graphic>
      </p:graphicFrame>
      <p:sp>
        <p:nvSpPr>
          <p:cNvPr id="24580"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4581"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4582"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4583"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4584"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4585"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4586"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2" name="Picture 3"/>
          <p:cNvPicPr>
            <a:picLocks noGrp="1" noChangeAspect="1" noChangeArrowheads="1"/>
          </p:cNvPicPr>
          <p:nvPr>
            <p:ph sz="half" idx="1"/>
          </p:nvPr>
        </p:nvPicPr>
        <p:blipFill>
          <a:blip r:embed="rId4" cstate="print"/>
          <a:srcRect/>
          <a:stretch>
            <a:fillRect/>
          </a:stretch>
        </p:blipFill>
        <p:spPr bwMode="auto">
          <a:xfrm>
            <a:off x="308713" y="1600200"/>
            <a:ext cx="8540862" cy="4953000"/>
          </a:xfrm>
          <a:prstGeom prst="rect">
            <a:avLst/>
          </a:prstGeom>
          <a:noFill/>
          <a:ln w="9525">
            <a:noFill/>
            <a:miter lim="800000"/>
            <a:headEnd/>
            <a:tailEnd/>
          </a:ln>
          <a:effectLst/>
        </p:spPr>
      </p:pic>
      <p:pic>
        <p:nvPicPr>
          <p:cNvPr id="24588" name="Picture 12"/>
          <p:cNvPicPr>
            <a:picLocks noChangeAspect="1" noChangeArrowheads="1"/>
          </p:cNvPicPr>
          <p:nvPr/>
        </p:nvPicPr>
        <p:blipFill>
          <a:blip r:embed="rId5" cstate="print"/>
          <a:srcRect/>
          <a:stretch>
            <a:fillRect/>
          </a:stretch>
        </p:blipFill>
        <p:spPr bwMode="auto">
          <a:xfrm>
            <a:off x="6019800" y="2133600"/>
            <a:ext cx="2057400" cy="139065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pPr>
              <a:defRPr/>
            </a:pPr>
            <a:fld id="{6BBC4080-462F-49A0-878F-48C5C83E6A2C}"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a:t>
            </a:r>
            <a:r>
              <a:rPr lang="en-US" sz="2800" dirty="0" err="1" smtClean="0">
                <a:solidFill>
                  <a:schemeClr val="tx1"/>
                </a:solidFill>
              </a:rPr>
              <a:t>i</a:t>
            </a:r>
            <a:endParaRPr lang="en-US" sz="28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5602" name="Drawing" r:id="rId3"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2" name="Picture 9"/>
          <p:cNvPicPr>
            <a:picLocks noGrp="1" noChangeAspect="1" noChangeArrowheads="1"/>
          </p:cNvPicPr>
          <p:nvPr>
            <p:ph sz="half" idx="1"/>
          </p:nvPr>
        </p:nvPicPr>
        <p:blipFill>
          <a:blip r:embed="rId4"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39" name="Oval 38"/>
          <p:cNvSpPr/>
          <p:nvPr/>
        </p:nvSpPr>
        <p:spPr>
          <a:xfrm>
            <a:off x="228600" y="1371600"/>
            <a:ext cx="1295400" cy="685800"/>
          </a:xfrm>
          <a:prstGeom prst="ellipse">
            <a:avLst/>
          </a:prstGeom>
          <a:solidFill>
            <a:srgbClr val="008000">
              <a:alpha val="10000"/>
            </a:srgbClr>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38" name="Oval 37"/>
          <p:cNvSpPr/>
          <p:nvPr/>
        </p:nvSpPr>
        <p:spPr>
          <a:xfrm>
            <a:off x="1219200" y="2057400"/>
            <a:ext cx="762000" cy="304800"/>
          </a:xfrm>
          <a:prstGeom prst="ellipse">
            <a:avLst/>
          </a:prstGeom>
          <a:solidFill>
            <a:srgbClr val="008000">
              <a:alpha val="1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 name="Straight Connector 39"/>
          <p:cNvCxnSpPr>
            <a:stCxn id="38" idx="0"/>
            <a:endCxn id="39" idx="5"/>
          </p:cNvCxnSpPr>
          <p:nvPr/>
        </p:nvCxnSpPr>
        <p:spPr>
          <a:xfrm rot="16200000" flipV="1">
            <a:off x="1417031" y="1874230"/>
            <a:ext cx="100433" cy="265907"/>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graphicFrame>
        <p:nvGraphicFramePr>
          <p:cNvPr id="25605" name="Object 8"/>
          <p:cNvGraphicFramePr>
            <a:graphicFrameLocks noChangeAspect="1"/>
          </p:cNvGraphicFramePr>
          <p:nvPr/>
        </p:nvGraphicFramePr>
        <p:xfrm>
          <a:off x="304800" y="1524000"/>
          <a:ext cx="1079500" cy="381000"/>
        </p:xfrm>
        <a:graphic>
          <a:graphicData uri="http://schemas.openxmlformats.org/presentationml/2006/ole">
            <p:oleObj spid="_x0000_s25605" name="Equation" r:id="rId5" imgW="1079280" imgH="380880" progId="Equation.DSMT4">
              <p:embed/>
            </p:oleObj>
          </a:graphicData>
        </a:graphic>
      </p:graphicFrame>
      <p:pic>
        <p:nvPicPr>
          <p:cNvPr id="25638" name="Picture 39"/>
          <p:cNvPicPr>
            <a:picLocks noChangeAspect="1" noChangeArrowheads="1"/>
          </p:cNvPicPr>
          <p:nvPr/>
        </p:nvPicPr>
        <p:blipFill>
          <a:blip r:embed="rId6" cstate="print"/>
          <a:srcRect/>
          <a:stretch>
            <a:fillRect/>
          </a:stretch>
        </p:blipFill>
        <p:spPr bwMode="auto">
          <a:xfrm>
            <a:off x="6019800" y="2133600"/>
            <a:ext cx="2057400" cy="139065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pPr>
              <a:defRPr/>
            </a:pPr>
            <a:fld id="{6BBC4080-462F-49A0-878F-48C5C83E6A2C}"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ii</a:t>
            </a:r>
            <a:endParaRPr lang="en-US" sz="28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24930" name="Drawing" r:id="rId3"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2" name="Picture 9"/>
          <p:cNvPicPr>
            <a:picLocks noGrp="1" noChangeAspect="1" noChangeArrowheads="1"/>
          </p:cNvPicPr>
          <p:nvPr>
            <p:ph sz="half" idx="1"/>
          </p:nvPr>
        </p:nvPicPr>
        <p:blipFill>
          <a:blip r:embed="rId4"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14" name="Oval 13"/>
          <p:cNvSpPr/>
          <p:nvPr/>
        </p:nvSpPr>
        <p:spPr>
          <a:xfrm>
            <a:off x="2895600" y="1828800"/>
            <a:ext cx="762000" cy="6096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38" name="Picture 39"/>
          <p:cNvPicPr>
            <a:picLocks noChangeAspect="1" noChangeArrowheads="1"/>
          </p:cNvPicPr>
          <p:nvPr/>
        </p:nvPicPr>
        <p:blipFill>
          <a:blip r:embed="rId5" cstate="print"/>
          <a:srcRect/>
          <a:stretch>
            <a:fillRect/>
          </a:stretch>
        </p:blipFill>
        <p:spPr bwMode="auto">
          <a:xfrm>
            <a:off x="6019800" y="2133600"/>
            <a:ext cx="2057400" cy="1390650"/>
          </a:xfrm>
          <a:prstGeom prst="rect">
            <a:avLst/>
          </a:prstGeom>
          <a:noFill/>
          <a:ln w="9525">
            <a:noFill/>
            <a:miter lim="800000"/>
            <a:headEnd/>
            <a:tailEnd/>
          </a:ln>
        </p:spPr>
      </p:pic>
      <p:sp>
        <p:nvSpPr>
          <p:cNvPr id="15" name="Oval 14"/>
          <p:cNvSpPr/>
          <p:nvPr/>
        </p:nvSpPr>
        <p:spPr>
          <a:xfrm>
            <a:off x="5105400" y="1053725"/>
            <a:ext cx="1600200" cy="10668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3" name="Object 3"/>
          <p:cNvGraphicFramePr>
            <a:graphicFrameLocks noChangeAspect="1"/>
          </p:cNvGraphicFramePr>
          <p:nvPr/>
        </p:nvGraphicFramePr>
        <p:xfrm>
          <a:off x="5308600" y="1155325"/>
          <a:ext cx="1092200" cy="876300"/>
        </p:xfrm>
        <a:graphic>
          <a:graphicData uri="http://schemas.openxmlformats.org/presentationml/2006/ole">
            <p:oleObj spid="_x0000_s124931" name="Equation" r:id="rId6" imgW="1091880" imgH="876240" progId="Equation.DSMT4">
              <p:embed/>
            </p:oleObj>
          </a:graphicData>
        </a:graphic>
      </p:graphicFrame>
      <p:cxnSp>
        <p:nvCxnSpPr>
          <p:cNvPr id="17" name="Straight Connector 16"/>
          <p:cNvCxnSpPr>
            <a:stCxn id="14" idx="6"/>
            <a:endCxn id="15" idx="2"/>
          </p:cNvCxnSpPr>
          <p:nvPr/>
        </p:nvCxnSpPr>
        <p:spPr>
          <a:xfrm flipV="1">
            <a:off x="3657600" y="1587125"/>
            <a:ext cx="1447800" cy="546475"/>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pPr>
              <a:defRPr/>
            </a:pPr>
            <a:fld id="{6BBC4080-462F-49A0-878F-48C5C83E6A2C}"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5"/>
          <p:cNvGraphicFramePr>
            <a:graphicFrameLocks noChangeAspect="1"/>
          </p:cNvGraphicFramePr>
          <p:nvPr>
            <p:ph sz="quarter" idx="3"/>
          </p:nvPr>
        </p:nvGraphicFramePr>
        <p:xfrm>
          <a:off x="304800" y="1600200"/>
          <a:ext cx="8610600" cy="5029200"/>
        </p:xfrm>
        <a:graphic>
          <a:graphicData uri="http://schemas.openxmlformats.org/presentationml/2006/ole">
            <p:oleObj spid="_x0000_s3074" name="Drawing" r:id="rId4" imgW="9975827" imgH="6482918" progId="Canvas.Drawing.X">
              <p:embed/>
            </p:oleObj>
          </a:graphicData>
        </a:graphic>
      </p:graphicFrame>
      <p:sp>
        <p:nvSpPr>
          <p:cNvPr id="3077" name="Rectangle 2"/>
          <p:cNvSpPr>
            <a:spLocks noGrp="1" noChangeArrowheads="1"/>
          </p:cNvSpPr>
          <p:nvPr>
            <p:ph type="title" sz="quarter"/>
          </p:nvPr>
        </p:nvSpPr>
        <p:spPr/>
        <p:txBody>
          <a:bodyPr/>
          <a:lstStyle/>
          <a:p>
            <a:pPr algn="l" eaLnBrk="1" hangingPunct="1"/>
            <a:r>
              <a:rPr lang="en-US" sz="3200" smtClean="0">
                <a:solidFill>
                  <a:schemeClr val="tx1"/>
                </a:solidFill>
              </a:rPr>
              <a:t>Lumped models, electrical length</a:t>
            </a:r>
          </a:p>
        </p:txBody>
      </p:sp>
      <p:graphicFrame>
        <p:nvGraphicFramePr>
          <p:cNvPr id="3075"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3075" name="Drawing" r:id="rId5" imgW="6564240" imgH="303480" progId="Canvas.Drawing.X">
              <p:embed/>
            </p:oleObj>
          </a:graphicData>
        </a:graphic>
      </p:graphicFrame>
      <p:sp>
        <p:nvSpPr>
          <p:cNvPr id="3078"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079"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080"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081"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082" name="Text Box 17"/>
          <p:cNvSpPr txBox="1">
            <a:spLocks noChangeArrowheads="1"/>
          </p:cNvSpPr>
          <p:nvPr/>
        </p:nvSpPr>
        <p:spPr bwMode="auto">
          <a:xfrm>
            <a:off x="4343400" y="4648200"/>
            <a:ext cx="3429000" cy="915988"/>
          </a:xfrm>
          <a:prstGeom prst="rect">
            <a:avLst/>
          </a:prstGeom>
          <a:noFill/>
          <a:ln w="9525">
            <a:noFill/>
            <a:miter lim="800000"/>
            <a:headEnd/>
            <a:tailEnd/>
          </a:ln>
        </p:spPr>
        <p:txBody>
          <a:bodyPr>
            <a:spAutoFit/>
          </a:bodyPr>
          <a:lstStyle/>
          <a:p>
            <a:pPr>
              <a:spcBef>
                <a:spcPct val="50000"/>
              </a:spcBef>
            </a:pPr>
            <a:r>
              <a:rPr lang="en-US" i="1">
                <a:solidFill>
                  <a:srgbClr val="336600"/>
                </a:solidFill>
              </a:rPr>
              <a:t>Circuits where all voltages and currents vary in unison are described by lumped elements.</a:t>
            </a:r>
          </a:p>
        </p:txBody>
      </p:sp>
      <p:pic>
        <p:nvPicPr>
          <p:cNvPr id="3083" name="Picture 28" descr="t-line 200 ohm load_10M_scmovie"/>
          <p:cNvPicPr>
            <a:picLocks noGrp="1" noChangeAspect="1" noChangeArrowheads="1" noCrop="1"/>
          </p:cNvPicPr>
          <p:nvPr>
            <p:ph sz="quarter" idx="2"/>
          </p:nvPr>
        </p:nvPicPr>
        <p:blipFill>
          <a:blip r:embed="rId6" cstate="print"/>
          <a:srcRect/>
          <a:stretch>
            <a:fillRect/>
          </a:stretch>
        </p:blipFill>
        <p:spPr>
          <a:xfrm>
            <a:off x="457200" y="1676400"/>
            <a:ext cx="8229600" cy="4648200"/>
          </a:xfrm>
        </p:spPr>
      </p:pic>
      <p:graphicFrame>
        <p:nvGraphicFramePr>
          <p:cNvPr id="3076" name="Object 24"/>
          <p:cNvGraphicFramePr>
            <a:graphicFrameLocks noChangeAspect="1"/>
          </p:cNvGraphicFramePr>
          <p:nvPr>
            <p:ph sz="quarter" idx="4"/>
          </p:nvPr>
        </p:nvGraphicFramePr>
        <p:xfrm>
          <a:off x="533400" y="1752600"/>
          <a:ext cx="2443163" cy="1471613"/>
        </p:xfrm>
        <a:graphic>
          <a:graphicData uri="http://schemas.openxmlformats.org/presentationml/2006/ole">
            <p:oleObj spid="_x0000_s3076" name="Drawing" r:id="rId7" imgW="2163960" imgH="1303560" progId="Canvas.Drawing.X">
              <p:embed/>
            </p:oleObj>
          </a:graphicData>
        </a:graphic>
      </p:graphicFrame>
      <p:sp>
        <p:nvSpPr>
          <p:cNvPr id="3084" name="Rectangle 18"/>
          <p:cNvSpPr>
            <a:spLocks noChangeArrowheads="1"/>
          </p:cNvSpPr>
          <p:nvPr/>
        </p:nvSpPr>
        <p:spPr bwMode="auto">
          <a:xfrm>
            <a:off x="381000" y="5486400"/>
            <a:ext cx="3505200" cy="914400"/>
          </a:xfrm>
          <a:prstGeom prst="rect">
            <a:avLst/>
          </a:prstGeom>
          <a:solidFill>
            <a:schemeClr val="bg1"/>
          </a:solidFill>
          <a:ln w="9525">
            <a:noFill/>
            <a:miter lim="800000"/>
            <a:headEnd/>
            <a:tailEnd/>
          </a:ln>
        </p:spPr>
        <p:txBody>
          <a:bodyPr wrap="none" anchor="ctr"/>
          <a:lstStyle/>
          <a:p>
            <a:endParaRPr lang="en-US"/>
          </a:p>
        </p:txBody>
      </p:sp>
      <p:sp>
        <p:nvSpPr>
          <p:cNvPr id="3085" name="Rectangle 19"/>
          <p:cNvSpPr>
            <a:spLocks noChangeArrowheads="1"/>
          </p:cNvSpPr>
          <p:nvPr/>
        </p:nvSpPr>
        <p:spPr bwMode="auto">
          <a:xfrm>
            <a:off x="8077200" y="5715000"/>
            <a:ext cx="685800" cy="609600"/>
          </a:xfrm>
          <a:prstGeom prst="rect">
            <a:avLst/>
          </a:prstGeom>
          <a:solidFill>
            <a:schemeClr val="bg1"/>
          </a:solidFill>
          <a:ln w="9525">
            <a:noFill/>
            <a:miter lim="800000"/>
            <a:headEnd/>
            <a:tailEnd/>
          </a:ln>
        </p:spPr>
        <p:txBody>
          <a:bodyPr wrap="none" anchor="ctr"/>
          <a:lstStyle/>
          <a:p>
            <a:endParaRPr lang="en-US"/>
          </a:p>
        </p:txBody>
      </p:sp>
      <p:sp>
        <p:nvSpPr>
          <p:cNvPr id="3086" name="Text Box 29"/>
          <p:cNvSpPr txBox="1">
            <a:spLocks noChangeArrowheads="1"/>
          </p:cNvSpPr>
          <p:nvPr/>
        </p:nvSpPr>
        <p:spPr bwMode="auto">
          <a:xfrm>
            <a:off x="4038600" y="5029200"/>
            <a:ext cx="4343400" cy="1192213"/>
          </a:xfrm>
          <a:prstGeom prst="rect">
            <a:avLst/>
          </a:prstGeom>
          <a:noFill/>
          <a:ln w="9525">
            <a:noFill/>
            <a:miter lim="800000"/>
            <a:headEnd/>
            <a:tailEnd/>
          </a:ln>
        </p:spPr>
        <p:txBody>
          <a:bodyPr>
            <a:spAutoFit/>
          </a:bodyPr>
          <a:lstStyle/>
          <a:p>
            <a:pPr>
              <a:spcBef>
                <a:spcPct val="50000"/>
              </a:spcBef>
            </a:pPr>
            <a:r>
              <a:rPr lang="en-US" i="1">
                <a:solidFill>
                  <a:srgbClr val="336600"/>
                </a:solidFill>
              </a:rPr>
              <a:t>Electrical length</a:t>
            </a:r>
          </a:p>
          <a:p>
            <a:pPr>
              <a:spcBef>
                <a:spcPct val="50000"/>
              </a:spcBef>
            </a:pPr>
            <a:r>
              <a:rPr lang="en-US">
                <a:solidFill>
                  <a:srgbClr val="336600"/>
                </a:solidFill>
              </a:rPr>
              <a:t>      time-domain	 	t</a:t>
            </a:r>
            <a:r>
              <a:rPr lang="en-US" baseline="-25000">
                <a:solidFill>
                  <a:srgbClr val="336600"/>
                </a:solidFill>
              </a:rPr>
              <a:t>r</a:t>
            </a:r>
            <a:r>
              <a:rPr lang="en-US">
                <a:solidFill>
                  <a:srgbClr val="336600"/>
                </a:solidFill>
              </a:rPr>
              <a:t> ~ t</a:t>
            </a:r>
            <a:r>
              <a:rPr lang="en-US" baseline="-25000">
                <a:solidFill>
                  <a:srgbClr val="336600"/>
                </a:solidFill>
              </a:rPr>
              <a:t>d</a:t>
            </a:r>
            <a:r>
              <a:rPr lang="en-US">
                <a:solidFill>
                  <a:srgbClr val="336600"/>
                </a:solidFill>
              </a:rPr>
              <a:t> = </a:t>
            </a:r>
            <a:r>
              <a:rPr lang="en-US">
                <a:solidFill>
                  <a:srgbClr val="336600"/>
                </a:solidFill>
                <a:latin typeface="Script MT Bold" pitchFamily="66" charset="0"/>
              </a:rPr>
              <a:t>l </a:t>
            </a:r>
            <a:r>
              <a:rPr lang="en-US">
                <a:solidFill>
                  <a:srgbClr val="336600"/>
                </a:solidFill>
              </a:rPr>
              <a:t>/ v</a:t>
            </a:r>
            <a:r>
              <a:rPr lang="en-US" baseline="-25000">
                <a:solidFill>
                  <a:srgbClr val="336600"/>
                </a:solidFill>
              </a:rPr>
              <a:t>p</a:t>
            </a:r>
            <a:endParaRPr lang="en-US">
              <a:solidFill>
                <a:srgbClr val="336600"/>
              </a:solidFill>
            </a:endParaRPr>
          </a:p>
          <a:p>
            <a:pPr>
              <a:spcBef>
                <a:spcPct val="50000"/>
              </a:spcBef>
            </a:pPr>
            <a:r>
              <a:rPr lang="en-US">
                <a:solidFill>
                  <a:srgbClr val="336600"/>
                </a:solidFill>
              </a:rPr>
              <a:t>      frequency-domain	</a:t>
            </a:r>
            <a:r>
              <a:rPr lang="en-US">
                <a:solidFill>
                  <a:srgbClr val="336600"/>
                </a:solidFill>
                <a:latin typeface="Symbol" pitchFamily="18" charset="2"/>
              </a:rPr>
              <a:t>l</a:t>
            </a:r>
            <a:r>
              <a:rPr lang="en-US">
                <a:solidFill>
                  <a:srgbClr val="336600"/>
                </a:solidFill>
              </a:rPr>
              <a:t> ~ </a:t>
            </a:r>
            <a:r>
              <a:rPr lang="en-US">
                <a:solidFill>
                  <a:srgbClr val="336600"/>
                </a:solidFill>
                <a:latin typeface="Script MT Bold" pitchFamily="66" charset="0"/>
              </a:rPr>
              <a:t>l</a:t>
            </a:r>
            <a:endParaRPr lang="en-US">
              <a:solidFill>
                <a:srgbClr val="336600"/>
              </a:solidFill>
            </a:endParaRPr>
          </a:p>
        </p:txBody>
      </p:sp>
      <p:sp>
        <p:nvSpPr>
          <p:cNvPr id="3087" name="Line 30"/>
          <p:cNvSpPr>
            <a:spLocks noChangeShapeType="1"/>
          </p:cNvSpPr>
          <p:nvPr/>
        </p:nvSpPr>
        <p:spPr bwMode="auto">
          <a:xfrm flipV="1">
            <a:off x="2514600" y="2362200"/>
            <a:ext cx="3276600" cy="2286000"/>
          </a:xfrm>
          <a:prstGeom prst="line">
            <a:avLst/>
          </a:prstGeom>
          <a:noFill/>
          <a:ln w="19050">
            <a:solidFill>
              <a:srgbClr val="336600"/>
            </a:solidFill>
            <a:round/>
            <a:headEnd type="triangle" w="med" len="med"/>
            <a:tailEnd type="triangle" w="med" len="med"/>
          </a:ln>
        </p:spPr>
        <p:txBody>
          <a:bodyPr/>
          <a:lstStyle/>
          <a:p>
            <a:endParaRPr lang="en-US"/>
          </a:p>
        </p:txBody>
      </p:sp>
      <p:sp>
        <p:nvSpPr>
          <p:cNvPr id="3088" name="Text Box 33"/>
          <p:cNvSpPr txBox="1">
            <a:spLocks noChangeArrowheads="1"/>
          </p:cNvSpPr>
          <p:nvPr/>
        </p:nvSpPr>
        <p:spPr bwMode="auto">
          <a:xfrm>
            <a:off x="3886200" y="3048000"/>
            <a:ext cx="304800" cy="366713"/>
          </a:xfrm>
          <a:prstGeom prst="rect">
            <a:avLst/>
          </a:prstGeom>
          <a:noFill/>
          <a:ln w="9525">
            <a:noFill/>
            <a:miter lim="800000"/>
            <a:headEnd/>
            <a:tailEnd/>
          </a:ln>
        </p:spPr>
        <p:txBody>
          <a:bodyPr>
            <a:spAutoFit/>
          </a:bodyPr>
          <a:lstStyle/>
          <a:p>
            <a:pPr>
              <a:spcBef>
                <a:spcPct val="50000"/>
              </a:spcBef>
            </a:pPr>
            <a:r>
              <a:rPr lang="en-US">
                <a:solidFill>
                  <a:srgbClr val="336600"/>
                </a:solidFill>
                <a:latin typeface="Script MT Bold" pitchFamily="66" charset="0"/>
              </a:rPr>
              <a:t>l</a:t>
            </a:r>
          </a:p>
        </p:txBody>
      </p:sp>
      <p:sp>
        <p:nvSpPr>
          <p:cNvPr id="17" name="Slide Number Placeholder 16"/>
          <p:cNvSpPr>
            <a:spLocks noGrp="1"/>
          </p:cNvSpPr>
          <p:nvPr>
            <p:ph type="sldNum" sz="quarter" idx="12"/>
          </p:nvPr>
        </p:nvSpPr>
        <p:spPr/>
        <p:txBody>
          <a:bodyPr/>
          <a:lstStyle/>
          <a:p>
            <a:pPr>
              <a:defRPr/>
            </a:pPr>
            <a:fld id="{983A4D4D-F038-4B1A-A00F-00DE9D7543D3}"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iii</a:t>
            </a:r>
            <a:endParaRPr lang="en-US" sz="28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23906" name="Drawing" r:id="rId4"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2" name="Picture 9"/>
          <p:cNvPicPr>
            <a:picLocks noGrp="1" noChangeAspect="1" noChangeArrowheads="1"/>
          </p:cNvPicPr>
          <p:nvPr>
            <p:ph sz="half" idx="1"/>
          </p:nvPr>
        </p:nvPicPr>
        <p:blipFill>
          <a:blip r:embed="rId5"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18" name="Oval 17"/>
          <p:cNvSpPr/>
          <p:nvPr/>
        </p:nvSpPr>
        <p:spPr>
          <a:xfrm>
            <a:off x="3657600" y="1828800"/>
            <a:ext cx="762000" cy="6096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38" name="Picture 39"/>
          <p:cNvPicPr>
            <a:picLocks noChangeAspect="1" noChangeArrowheads="1"/>
          </p:cNvPicPr>
          <p:nvPr/>
        </p:nvPicPr>
        <p:blipFill>
          <a:blip r:embed="rId6" cstate="print"/>
          <a:srcRect/>
          <a:stretch>
            <a:fillRect/>
          </a:stretch>
        </p:blipFill>
        <p:spPr bwMode="auto">
          <a:xfrm>
            <a:off x="6019800" y="2133600"/>
            <a:ext cx="2057400" cy="1390650"/>
          </a:xfrm>
          <a:prstGeom prst="rect">
            <a:avLst/>
          </a:prstGeom>
          <a:noFill/>
          <a:ln w="9525">
            <a:noFill/>
            <a:miter lim="800000"/>
            <a:headEnd/>
            <a:tailEnd/>
          </a:ln>
        </p:spPr>
      </p:pic>
      <p:sp>
        <p:nvSpPr>
          <p:cNvPr id="19" name="Oval 18"/>
          <p:cNvSpPr/>
          <p:nvPr/>
        </p:nvSpPr>
        <p:spPr>
          <a:xfrm>
            <a:off x="6934200" y="304800"/>
            <a:ext cx="1600200" cy="11430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4" name="Object 6"/>
          <p:cNvGraphicFramePr>
            <a:graphicFrameLocks noChangeAspect="1"/>
          </p:cNvGraphicFramePr>
          <p:nvPr/>
        </p:nvGraphicFramePr>
        <p:xfrm>
          <a:off x="7162800" y="419100"/>
          <a:ext cx="1104900" cy="876300"/>
        </p:xfrm>
        <a:graphic>
          <a:graphicData uri="http://schemas.openxmlformats.org/presentationml/2006/ole">
            <p:oleObj spid="_x0000_s123908" name="Equation" r:id="rId7" imgW="1104840" imgH="876240" progId="Equation.DSMT4">
              <p:embed/>
            </p:oleObj>
          </a:graphicData>
        </a:graphic>
      </p:graphicFrame>
      <p:cxnSp>
        <p:nvCxnSpPr>
          <p:cNvPr id="20" name="Straight Connector 19"/>
          <p:cNvCxnSpPr>
            <a:stCxn id="18" idx="6"/>
            <a:endCxn id="19" idx="3"/>
          </p:cNvCxnSpPr>
          <p:nvPr/>
        </p:nvCxnSpPr>
        <p:spPr>
          <a:xfrm flipV="1">
            <a:off x="4419600" y="1280412"/>
            <a:ext cx="2748944" cy="853188"/>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pPr>
              <a:defRPr/>
            </a:pPr>
            <a:fld id="{6BBC4080-462F-49A0-878F-48C5C83E6A2C}"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iv</a:t>
            </a:r>
            <a:endParaRPr lang="en-US" sz="28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25954" name="Drawing" r:id="rId4"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2" name="Picture 9"/>
          <p:cNvPicPr>
            <a:picLocks noGrp="1" noChangeAspect="1" noChangeArrowheads="1"/>
          </p:cNvPicPr>
          <p:nvPr>
            <p:ph sz="half" idx="1"/>
          </p:nvPr>
        </p:nvPicPr>
        <p:blipFill>
          <a:blip r:embed="rId5"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25" name="Oval 24"/>
          <p:cNvSpPr/>
          <p:nvPr/>
        </p:nvSpPr>
        <p:spPr>
          <a:xfrm>
            <a:off x="4419600" y="1981200"/>
            <a:ext cx="762000" cy="457200"/>
          </a:xfrm>
          <a:prstGeom prst="ellipse">
            <a:avLst/>
          </a:prstGeom>
          <a:solidFill>
            <a:srgbClr val="008000">
              <a:alpha val="1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Connector 26"/>
          <p:cNvCxnSpPr>
            <a:stCxn id="25" idx="6"/>
            <a:endCxn id="41" idx="3"/>
          </p:cNvCxnSpPr>
          <p:nvPr/>
        </p:nvCxnSpPr>
        <p:spPr>
          <a:xfrm flipV="1">
            <a:off x="5181600" y="2033167"/>
            <a:ext cx="756585" cy="176633"/>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pic>
        <p:nvPicPr>
          <p:cNvPr id="25638" name="Picture 39"/>
          <p:cNvPicPr>
            <a:picLocks noChangeAspect="1" noChangeArrowheads="1"/>
          </p:cNvPicPr>
          <p:nvPr/>
        </p:nvPicPr>
        <p:blipFill>
          <a:blip r:embed="rId6" cstate="print"/>
          <a:srcRect/>
          <a:stretch>
            <a:fillRect/>
          </a:stretch>
        </p:blipFill>
        <p:spPr bwMode="auto">
          <a:xfrm>
            <a:off x="6019800" y="2133600"/>
            <a:ext cx="2057400" cy="1390650"/>
          </a:xfrm>
          <a:prstGeom prst="rect">
            <a:avLst/>
          </a:prstGeom>
          <a:noFill/>
          <a:ln w="9525">
            <a:noFill/>
            <a:miter lim="800000"/>
            <a:headEnd/>
            <a:tailEnd/>
          </a:ln>
        </p:spPr>
      </p:pic>
      <p:sp>
        <p:nvSpPr>
          <p:cNvPr id="41" name="Oval 40"/>
          <p:cNvSpPr/>
          <p:nvPr/>
        </p:nvSpPr>
        <p:spPr>
          <a:xfrm>
            <a:off x="5715000" y="1447800"/>
            <a:ext cx="1524000" cy="685800"/>
          </a:xfrm>
          <a:prstGeom prst="ellipse">
            <a:avLst/>
          </a:prstGeom>
          <a:solidFill>
            <a:srgbClr val="008000">
              <a:alpha val="10000"/>
            </a:srgbClr>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8" name="Object 7"/>
          <p:cNvGraphicFramePr>
            <a:graphicFrameLocks noChangeAspect="1"/>
          </p:cNvGraphicFramePr>
          <p:nvPr/>
        </p:nvGraphicFramePr>
        <p:xfrm>
          <a:off x="5829300" y="1581150"/>
          <a:ext cx="1181100" cy="406400"/>
        </p:xfrm>
        <a:graphic>
          <a:graphicData uri="http://schemas.openxmlformats.org/presentationml/2006/ole">
            <p:oleObj spid="_x0000_s125960" name="Equation" r:id="rId7" imgW="1180800" imgH="406080" progId="Equation.DSMT4">
              <p:embed/>
            </p:oleObj>
          </a:graphicData>
        </a:graphic>
      </p:graphicFrame>
      <p:sp>
        <p:nvSpPr>
          <p:cNvPr id="17" name="Slide Number Placeholder 16"/>
          <p:cNvSpPr>
            <a:spLocks noGrp="1"/>
          </p:cNvSpPr>
          <p:nvPr>
            <p:ph type="sldNum" sz="quarter" idx="12"/>
          </p:nvPr>
        </p:nvSpPr>
        <p:spPr/>
        <p:txBody>
          <a:bodyPr/>
          <a:lstStyle/>
          <a:p>
            <a:pPr>
              <a:defRPr/>
            </a:pPr>
            <a:fld id="{6BBC4080-462F-49A0-878F-48C5C83E6A2C}"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v</a:t>
            </a:r>
            <a:endParaRPr lang="en-US" sz="28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28002" name="Drawing" r:id="rId4"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2" name="Picture 9"/>
          <p:cNvPicPr>
            <a:picLocks noGrp="1" noChangeAspect="1" noChangeArrowheads="1"/>
          </p:cNvPicPr>
          <p:nvPr>
            <p:ph sz="half" idx="1"/>
          </p:nvPr>
        </p:nvPicPr>
        <p:blipFill>
          <a:blip r:embed="rId5"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50" name="Oval 49"/>
          <p:cNvSpPr/>
          <p:nvPr/>
        </p:nvSpPr>
        <p:spPr>
          <a:xfrm>
            <a:off x="2362200" y="2971800"/>
            <a:ext cx="762000" cy="3810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a:xfrm>
            <a:off x="1828800" y="3733800"/>
            <a:ext cx="2209800" cy="6858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6" name="Object 9"/>
          <p:cNvGraphicFramePr>
            <a:graphicFrameLocks noChangeAspect="1"/>
          </p:cNvGraphicFramePr>
          <p:nvPr/>
        </p:nvGraphicFramePr>
        <p:xfrm>
          <a:off x="1917700" y="3860800"/>
          <a:ext cx="2044700" cy="558800"/>
        </p:xfrm>
        <a:graphic>
          <a:graphicData uri="http://schemas.openxmlformats.org/presentationml/2006/ole">
            <p:oleObj spid="_x0000_s128006" name="Equation" r:id="rId6" imgW="2044440" imgH="558720" progId="Equation.DSMT4">
              <p:embed/>
            </p:oleObj>
          </a:graphicData>
        </a:graphic>
      </p:graphicFrame>
      <p:cxnSp>
        <p:nvCxnSpPr>
          <p:cNvPr id="53" name="Straight Connector 52"/>
          <p:cNvCxnSpPr>
            <a:stCxn id="50" idx="4"/>
            <a:endCxn id="51" idx="0"/>
          </p:cNvCxnSpPr>
          <p:nvPr/>
        </p:nvCxnSpPr>
        <p:spPr>
          <a:xfrm rot="16200000" flipH="1">
            <a:off x="2647950" y="3448050"/>
            <a:ext cx="381000" cy="1905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191000" y="4038600"/>
            <a:ext cx="533400" cy="16002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p:cNvCxnSpPr>
            <a:stCxn id="51" idx="4"/>
            <a:endCxn id="56" idx="2"/>
          </p:cNvCxnSpPr>
          <p:nvPr/>
        </p:nvCxnSpPr>
        <p:spPr>
          <a:xfrm rot="16200000" flipH="1">
            <a:off x="3352800" y="4000500"/>
            <a:ext cx="419100" cy="12573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3886200" y="2971800"/>
            <a:ext cx="762000" cy="3810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4724400" y="3429000"/>
            <a:ext cx="1295400" cy="4572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2" name="Straight Connector 61"/>
          <p:cNvCxnSpPr>
            <a:stCxn id="60" idx="4"/>
            <a:endCxn id="61" idx="2"/>
          </p:cNvCxnSpPr>
          <p:nvPr/>
        </p:nvCxnSpPr>
        <p:spPr>
          <a:xfrm rot="16200000" flipH="1">
            <a:off x="4343400" y="3276600"/>
            <a:ext cx="304800" cy="4572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graphicFrame>
        <p:nvGraphicFramePr>
          <p:cNvPr id="25607" name="Object 12"/>
          <p:cNvGraphicFramePr>
            <a:graphicFrameLocks noChangeAspect="1"/>
          </p:cNvGraphicFramePr>
          <p:nvPr/>
        </p:nvGraphicFramePr>
        <p:xfrm>
          <a:off x="4889500" y="3524250"/>
          <a:ext cx="1028700" cy="254000"/>
        </p:xfrm>
        <a:graphic>
          <a:graphicData uri="http://schemas.openxmlformats.org/presentationml/2006/ole">
            <p:oleObj spid="_x0000_s128007" name="Equation" r:id="rId7" imgW="1028520" imgH="253800" progId="Equation.DSMT4">
              <p:embed/>
            </p:oleObj>
          </a:graphicData>
        </a:graphic>
      </p:graphicFrame>
      <p:cxnSp>
        <p:nvCxnSpPr>
          <p:cNvPr id="70" name="Straight Connector 69"/>
          <p:cNvCxnSpPr>
            <a:stCxn id="56" idx="7"/>
            <a:endCxn id="61" idx="4"/>
          </p:cNvCxnSpPr>
          <p:nvPr/>
        </p:nvCxnSpPr>
        <p:spPr>
          <a:xfrm rot="5400000" flipH="1" flipV="1">
            <a:off x="4815820" y="3716665"/>
            <a:ext cx="386744" cy="725815"/>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pic>
        <p:nvPicPr>
          <p:cNvPr id="25638" name="Picture 39"/>
          <p:cNvPicPr>
            <a:picLocks noChangeAspect="1" noChangeArrowheads="1"/>
          </p:cNvPicPr>
          <p:nvPr/>
        </p:nvPicPr>
        <p:blipFill>
          <a:blip r:embed="rId8" cstate="print"/>
          <a:srcRect/>
          <a:stretch>
            <a:fillRect/>
          </a:stretch>
        </p:blipFill>
        <p:spPr bwMode="auto">
          <a:xfrm>
            <a:off x="6019800" y="2133600"/>
            <a:ext cx="2057400" cy="1390650"/>
          </a:xfrm>
          <a:prstGeom prst="rect">
            <a:avLst/>
          </a:prstGeom>
          <a:noFill/>
          <a:ln w="9525">
            <a:noFill/>
            <a:miter lim="800000"/>
            <a:headEnd/>
            <a:tailEnd/>
          </a:ln>
        </p:spPr>
      </p:pic>
      <p:sp>
        <p:nvSpPr>
          <p:cNvPr id="43" name="Oval 42"/>
          <p:cNvSpPr/>
          <p:nvPr/>
        </p:nvSpPr>
        <p:spPr>
          <a:xfrm>
            <a:off x="1066800" y="5486400"/>
            <a:ext cx="2590800" cy="5334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4" name="Straight Connector 43"/>
          <p:cNvCxnSpPr>
            <a:stCxn id="51" idx="4"/>
            <a:endCxn id="43" idx="0"/>
          </p:cNvCxnSpPr>
          <p:nvPr/>
        </p:nvCxnSpPr>
        <p:spPr>
          <a:xfrm rot="5400000">
            <a:off x="2114550" y="4667250"/>
            <a:ext cx="1066800" cy="5715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26" name="Slide Number Placeholder 25"/>
          <p:cNvSpPr>
            <a:spLocks noGrp="1"/>
          </p:cNvSpPr>
          <p:nvPr>
            <p:ph type="sldNum" sz="quarter" idx="12"/>
          </p:nvPr>
        </p:nvSpPr>
        <p:spPr/>
        <p:txBody>
          <a:bodyPr/>
          <a:lstStyle/>
          <a:p>
            <a:pPr>
              <a:defRPr/>
            </a:pPr>
            <a:fld id="{6BBC4080-462F-49A0-878F-48C5C83E6A2C}"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 2</a:t>
            </a:r>
            <a:endParaRPr lang="en-US" sz="3200" dirty="0" smtClean="0">
              <a:solidFill>
                <a:srgbClr val="1C1C1C"/>
              </a:solidFill>
            </a:endParaRPr>
          </a:p>
        </p:txBody>
      </p:sp>
      <p:graphicFrame>
        <p:nvGraphicFramePr>
          <p:cNvPr id="2560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126978" name="Drawing" r:id="rId4" imgW="6564240" imgH="303480" progId="Canvas.Drawing.X">
              <p:embed/>
            </p:oleObj>
          </a:graphicData>
        </a:graphic>
      </p:graphicFrame>
      <p:sp>
        <p:nvSpPr>
          <p:cNvPr id="2561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561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561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561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15" name="Oval 14"/>
          <p:cNvSpPr/>
          <p:nvPr/>
        </p:nvSpPr>
        <p:spPr>
          <a:xfrm>
            <a:off x="5562600" y="228600"/>
            <a:ext cx="1600200" cy="10668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7162800" y="228600"/>
            <a:ext cx="1600200" cy="10668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3" name="Object 3"/>
          <p:cNvGraphicFramePr>
            <a:graphicFrameLocks noChangeAspect="1"/>
          </p:cNvGraphicFramePr>
          <p:nvPr/>
        </p:nvGraphicFramePr>
        <p:xfrm>
          <a:off x="5765800" y="330200"/>
          <a:ext cx="1092200" cy="876300"/>
        </p:xfrm>
        <a:graphic>
          <a:graphicData uri="http://schemas.openxmlformats.org/presentationml/2006/ole">
            <p:oleObj spid="_x0000_s126979" name="Equation" r:id="rId5" imgW="1091880" imgH="876240" progId="Equation.DSMT4">
              <p:embed/>
            </p:oleObj>
          </a:graphicData>
        </a:graphic>
      </p:graphicFrame>
      <p:graphicFrame>
        <p:nvGraphicFramePr>
          <p:cNvPr id="25604" name="Object 6"/>
          <p:cNvGraphicFramePr>
            <a:graphicFrameLocks noChangeAspect="1"/>
          </p:cNvGraphicFramePr>
          <p:nvPr/>
        </p:nvGraphicFramePr>
        <p:xfrm>
          <a:off x="7359650" y="330200"/>
          <a:ext cx="1104900" cy="876300"/>
        </p:xfrm>
        <a:graphic>
          <a:graphicData uri="http://schemas.openxmlformats.org/presentationml/2006/ole">
            <p:oleObj spid="_x0000_s126980" name="Equation" r:id="rId6" imgW="1104840" imgH="876240" progId="Equation.DSMT4">
              <p:embed/>
            </p:oleObj>
          </a:graphicData>
        </a:graphic>
      </p:graphicFrame>
      <p:pic>
        <p:nvPicPr>
          <p:cNvPr id="2" name="Picture 9"/>
          <p:cNvPicPr>
            <a:picLocks noGrp="1" noChangeAspect="1" noChangeArrowheads="1"/>
          </p:cNvPicPr>
          <p:nvPr>
            <p:ph sz="half" idx="1"/>
          </p:nvPr>
        </p:nvPicPr>
        <p:blipFill>
          <a:blip r:embed="rId7" cstate="print"/>
          <a:srcRect/>
          <a:stretch>
            <a:fillRect/>
          </a:stretch>
        </p:blipFill>
        <p:spPr bwMode="auto">
          <a:xfrm>
            <a:off x="304800" y="1600200"/>
            <a:ext cx="8540862" cy="4953000"/>
          </a:xfrm>
          <a:prstGeom prst="rect">
            <a:avLst/>
          </a:prstGeom>
          <a:noFill/>
          <a:ln w="9525">
            <a:noFill/>
            <a:miter lim="800000"/>
            <a:headEnd/>
            <a:tailEnd/>
          </a:ln>
          <a:effectLst/>
        </p:spPr>
      </p:pic>
      <p:sp>
        <p:nvSpPr>
          <p:cNvPr id="39" name="Oval 38"/>
          <p:cNvSpPr/>
          <p:nvPr/>
        </p:nvSpPr>
        <p:spPr>
          <a:xfrm>
            <a:off x="228600" y="1371600"/>
            <a:ext cx="1295400" cy="685800"/>
          </a:xfrm>
          <a:prstGeom prst="ellipse">
            <a:avLst/>
          </a:prstGeom>
          <a:solidFill>
            <a:srgbClr val="008000">
              <a:alpha val="10000"/>
            </a:srgbClr>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561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14" name="Oval 13"/>
          <p:cNvSpPr/>
          <p:nvPr/>
        </p:nvSpPr>
        <p:spPr>
          <a:xfrm>
            <a:off x="2895600" y="1828800"/>
            <a:ext cx="762000" cy="6096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3657600" y="1828800"/>
            <a:ext cx="762000" cy="6096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4419600" y="1981200"/>
            <a:ext cx="762000" cy="457200"/>
          </a:xfrm>
          <a:prstGeom prst="ellipse">
            <a:avLst/>
          </a:prstGeom>
          <a:solidFill>
            <a:srgbClr val="008000">
              <a:alpha val="1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Connector 26"/>
          <p:cNvCxnSpPr>
            <a:stCxn id="25" idx="6"/>
            <a:endCxn id="41" idx="3"/>
          </p:cNvCxnSpPr>
          <p:nvPr/>
        </p:nvCxnSpPr>
        <p:spPr>
          <a:xfrm flipV="1">
            <a:off x="5181600" y="2033167"/>
            <a:ext cx="756585" cy="176633"/>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1219200" y="2057400"/>
            <a:ext cx="762000" cy="304800"/>
          </a:xfrm>
          <a:prstGeom prst="ellipse">
            <a:avLst/>
          </a:prstGeom>
          <a:solidFill>
            <a:srgbClr val="008000">
              <a:alpha val="1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 name="Straight Connector 39"/>
          <p:cNvCxnSpPr>
            <a:stCxn id="38" idx="0"/>
            <a:endCxn id="39" idx="5"/>
          </p:cNvCxnSpPr>
          <p:nvPr/>
        </p:nvCxnSpPr>
        <p:spPr>
          <a:xfrm rot="16200000" flipV="1">
            <a:off x="1417031" y="1874230"/>
            <a:ext cx="100433" cy="265907"/>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graphicFrame>
        <p:nvGraphicFramePr>
          <p:cNvPr id="25605" name="Object 8"/>
          <p:cNvGraphicFramePr>
            <a:graphicFrameLocks noChangeAspect="1"/>
          </p:cNvGraphicFramePr>
          <p:nvPr/>
        </p:nvGraphicFramePr>
        <p:xfrm>
          <a:off x="304800" y="1524000"/>
          <a:ext cx="1079500" cy="381000"/>
        </p:xfrm>
        <a:graphic>
          <a:graphicData uri="http://schemas.openxmlformats.org/presentationml/2006/ole">
            <p:oleObj spid="_x0000_s126981" name="Equation" r:id="rId8" imgW="1079280" imgH="380880" progId="Equation.DSMT4">
              <p:embed/>
            </p:oleObj>
          </a:graphicData>
        </a:graphic>
      </p:graphicFrame>
      <p:sp>
        <p:nvSpPr>
          <p:cNvPr id="50" name="Oval 49"/>
          <p:cNvSpPr/>
          <p:nvPr/>
        </p:nvSpPr>
        <p:spPr>
          <a:xfrm>
            <a:off x="2362200" y="2971800"/>
            <a:ext cx="762000" cy="3810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a:xfrm>
            <a:off x="1828800" y="3733800"/>
            <a:ext cx="2209800" cy="6858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6" name="Object 9"/>
          <p:cNvGraphicFramePr>
            <a:graphicFrameLocks noChangeAspect="1"/>
          </p:cNvGraphicFramePr>
          <p:nvPr/>
        </p:nvGraphicFramePr>
        <p:xfrm>
          <a:off x="1917700" y="3860800"/>
          <a:ext cx="2044700" cy="558800"/>
        </p:xfrm>
        <a:graphic>
          <a:graphicData uri="http://schemas.openxmlformats.org/presentationml/2006/ole">
            <p:oleObj spid="_x0000_s126982" name="Equation" r:id="rId9" imgW="2044440" imgH="558720" progId="Equation.DSMT4">
              <p:embed/>
            </p:oleObj>
          </a:graphicData>
        </a:graphic>
      </p:graphicFrame>
      <p:cxnSp>
        <p:nvCxnSpPr>
          <p:cNvPr id="53" name="Straight Connector 52"/>
          <p:cNvCxnSpPr>
            <a:stCxn id="50" idx="4"/>
            <a:endCxn id="51" idx="0"/>
          </p:cNvCxnSpPr>
          <p:nvPr/>
        </p:nvCxnSpPr>
        <p:spPr>
          <a:xfrm rot="16200000" flipH="1">
            <a:off x="2647950" y="3448050"/>
            <a:ext cx="381000" cy="1905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191000" y="4038600"/>
            <a:ext cx="533400" cy="16002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p:cNvCxnSpPr>
            <a:stCxn id="51" idx="4"/>
            <a:endCxn id="56" idx="2"/>
          </p:cNvCxnSpPr>
          <p:nvPr/>
        </p:nvCxnSpPr>
        <p:spPr>
          <a:xfrm rot="16200000" flipH="1">
            <a:off x="3352800" y="4000500"/>
            <a:ext cx="419100" cy="12573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3886200" y="2971800"/>
            <a:ext cx="762000" cy="3810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4724400" y="3429000"/>
            <a:ext cx="1295400" cy="457200"/>
          </a:xfrm>
          <a:prstGeom prst="ellipse">
            <a:avLst/>
          </a:prstGeom>
          <a:solidFill>
            <a:srgbClr val="0070A0">
              <a:alpha val="10000"/>
            </a:srgbClr>
          </a:solidFill>
          <a:ln>
            <a:solidFill>
              <a:srgbClr val="0070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2" name="Straight Connector 61"/>
          <p:cNvCxnSpPr>
            <a:stCxn id="60" idx="4"/>
            <a:endCxn id="61" idx="2"/>
          </p:cNvCxnSpPr>
          <p:nvPr/>
        </p:nvCxnSpPr>
        <p:spPr>
          <a:xfrm rot="16200000" flipH="1">
            <a:off x="4343400" y="3276600"/>
            <a:ext cx="304800" cy="4572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graphicFrame>
        <p:nvGraphicFramePr>
          <p:cNvPr id="25607" name="Object 12"/>
          <p:cNvGraphicFramePr>
            <a:graphicFrameLocks noChangeAspect="1"/>
          </p:cNvGraphicFramePr>
          <p:nvPr/>
        </p:nvGraphicFramePr>
        <p:xfrm>
          <a:off x="4889500" y="3524250"/>
          <a:ext cx="1028700" cy="254000"/>
        </p:xfrm>
        <a:graphic>
          <a:graphicData uri="http://schemas.openxmlformats.org/presentationml/2006/ole">
            <p:oleObj spid="_x0000_s126983" name="Equation" r:id="rId10" imgW="1028520" imgH="253800" progId="Equation.DSMT4">
              <p:embed/>
            </p:oleObj>
          </a:graphicData>
        </a:graphic>
      </p:graphicFrame>
      <p:cxnSp>
        <p:nvCxnSpPr>
          <p:cNvPr id="70" name="Straight Connector 69"/>
          <p:cNvCxnSpPr>
            <a:stCxn id="56" idx="7"/>
            <a:endCxn id="61" idx="4"/>
          </p:cNvCxnSpPr>
          <p:nvPr/>
        </p:nvCxnSpPr>
        <p:spPr>
          <a:xfrm rot="5400000" flipH="1" flipV="1">
            <a:off x="4815820" y="3716665"/>
            <a:ext cx="386744" cy="725815"/>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pic>
        <p:nvPicPr>
          <p:cNvPr id="25638" name="Picture 39"/>
          <p:cNvPicPr>
            <a:picLocks noChangeAspect="1" noChangeArrowheads="1"/>
          </p:cNvPicPr>
          <p:nvPr/>
        </p:nvPicPr>
        <p:blipFill>
          <a:blip r:embed="rId11" cstate="print"/>
          <a:srcRect/>
          <a:stretch>
            <a:fillRect/>
          </a:stretch>
        </p:blipFill>
        <p:spPr bwMode="auto">
          <a:xfrm>
            <a:off x="6019800" y="2133600"/>
            <a:ext cx="2057400" cy="1390650"/>
          </a:xfrm>
          <a:prstGeom prst="rect">
            <a:avLst/>
          </a:prstGeom>
          <a:noFill/>
          <a:ln w="9525">
            <a:noFill/>
            <a:miter lim="800000"/>
            <a:headEnd/>
            <a:tailEnd/>
          </a:ln>
        </p:spPr>
      </p:pic>
      <p:sp>
        <p:nvSpPr>
          <p:cNvPr id="41" name="Oval 40"/>
          <p:cNvSpPr/>
          <p:nvPr/>
        </p:nvSpPr>
        <p:spPr>
          <a:xfrm>
            <a:off x="5715000" y="1447800"/>
            <a:ext cx="1524000" cy="685800"/>
          </a:xfrm>
          <a:prstGeom prst="ellipse">
            <a:avLst/>
          </a:prstGeom>
          <a:solidFill>
            <a:srgbClr val="008000">
              <a:alpha val="10000"/>
            </a:srgbClr>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5608" name="Object 7"/>
          <p:cNvGraphicFramePr>
            <a:graphicFrameLocks noChangeAspect="1"/>
          </p:cNvGraphicFramePr>
          <p:nvPr/>
        </p:nvGraphicFramePr>
        <p:xfrm>
          <a:off x="5829300" y="1581150"/>
          <a:ext cx="1181100" cy="406400"/>
        </p:xfrm>
        <a:graphic>
          <a:graphicData uri="http://schemas.openxmlformats.org/presentationml/2006/ole">
            <p:oleObj spid="_x0000_s126984" name="Equation" r:id="rId12" imgW="1180800" imgH="406080" progId="Equation.DSMT4">
              <p:embed/>
            </p:oleObj>
          </a:graphicData>
        </a:graphic>
      </p:graphicFrame>
      <p:cxnSp>
        <p:nvCxnSpPr>
          <p:cNvPr id="17" name="Straight Connector 16"/>
          <p:cNvCxnSpPr>
            <a:stCxn id="14" idx="7"/>
            <a:endCxn id="15" idx="3"/>
          </p:cNvCxnSpPr>
          <p:nvPr/>
        </p:nvCxnSpPr>
        <p:spPr>
          <a:xfrm rot="5400000" flipH="1" flipV="1">
            <a:off x="4282025" y="403155"/>
            <a:ext cx="778903" cy="2250936"/>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7"/>
            <a:endCxn id="19" idx="3"/>
          </p:cNvCxnSpPr>
          <p:nvPr/>
        </p:nvCxnSpPr>
        <p:spPr>
          <a:xfrm rot="5400000" flipH="1" flipV="1">
            <a:off x="5463125" y="-15945"/>
            <a:ext cx="778903" cy="3089136"/>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066800" y="5486400"/>
            <a:ext cx="2590800" cy="533400"/>
          </a:xfrm>
          <a:prstGeom prst="ellipse">
            <a:avLst/>
          </a:prstGeom>
          <a:solidFill>
            <a:srgbClr val="0070A4">
              <a:alpha val="10000"/>
            </a:srgbClr>
          </a:solidFill>
          <a:ln>
            <a:solidFill>
              <a:srgbClr val="0070A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 name="Straight Connector 42"/>
          <p:cNvCxnSpPr>
            <a:endCxn id="42" idx="0"/>
          </p:cNvCxnSpPr>
          <p:nvPr/>
        </p:nvCxnSpPr>
        <p:spPr>
          <a:xfrm rot="5400000">
            <a:off x="2114550" y="4667250"/>
            <a:ext cx="1066800" cy="571500"/>
          </a:xfrm>
          <a:prstGeom prst="line">
            <a:avLst/>
          </a:prstGeom>
          <a:ln w="25400" cap="rnd">
            <a:solidFill>
              <a:srgbClr val="0070A4"/>
            </a:solidFill>
          </a:ln>
        </p:spPr>
        <p:style>
          <a:lnRef idx="1">
            <a:schemeClr val="accent1"/>
          </a:lnRef>
          <a:fillRef idx="0">
            <a:schemeClr val="accent1"/>
          </a:fillRef>
          <a:effectRef idx="0">
            <a:schemeClr val="accent1"/>
          </a:effectRef>
          <a:fontRef idx="minor">
            <a:schemeClr val="tx1"/>
          </a:fontRef>
        </p:style>
      </p:cxnSp>
      <p:sp>
        <p:nvSpPr>
          <p:cNvPr id="44" name="Slide Number Placeholder 43"/>
          <p:cNvSpPr>
            <a:spLocks noGrp="1"/>
          </p:cNvSpPr>
          <p:nvPr>
            <p:ph type="sldNum" sz="quarter" idx="12"/>
          </p:nvPr>
        </p:nvSpPr>
        <p:spPr/>
        <p:txBody>
          <a:bodyPr/>
          <a:lstStyle/>
          <a:p>
            <a:pPr>
              <a:defRPr/>
            </a:pPr>
            <a:fld id="{6BBC4080-462F-49A0-878F-48C5C83E6A2C}"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a:t>
            </a:r>
            <a:r>
              <a:rPr lang="en-US" sz="2800" dirty="0" smtClean="0">
                <a:solidFill>
                  <a:schemeClr val="tx1"/>
                </a:solidFill>
              </a:rPr>
              <a:t>– details vi</a:t>
            </a:r>
            <a:endParaRPr lang="en-US" sz="2800" dirty="0" smtClean="0">
              <a:solidFill>
                <a:srgbClr val="1C1C1C"/>
              </a:solidFill>
            </a:endParaRPr>
          </a:p>
        </p:txBody>
      </p:sp>
      <p:graphicFrame>
        <p:nvGraphicFramePr>
          <p:cNvPr id="26626"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6626" name="Drawing" r:id="rId4" imgW="6564240" imgH="303480" progId="Canvas.Drawing.X">
              <p:embed/>
            </p:oleObj>
          </a:graphicData>
        </a:graphic>
      </p:graphicFrame>
      <p:sp>
        <p:nvSpPr>
          <p:cNvPr id="26628"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6629"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6630"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6631"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6632"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6633"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6634"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2" name="Picture 3"/>
          <p:cNvPicPr>
            <a:picLocks noGrp="1" noChangeAspect="1" noChangeArrowheads="1"/>
          </p:cNvPicPr>
          <p:nvPr>
            <p:ph sz="half" idx="1"/>
          </p:nvPr>
        </p:nvPicPr>
        <p:blipFill>
          <a:blip r:embed="rId5" cstate="print"/>
          <a:srcRect/>
          <a:stretch>
            <a:fillRect/>
          </a:stretch>
        </p:blipFill>
        <p:spPr bwMode="auto">
          <a:xfrm>
            <a:off x="308713" y="1600200"/>
            <a:ext cx="8540862" cy="4953000"/>
          </a:xfrm>
          <a:prstGeom prst="rect">
            <a:avLst/>
          </a:prstGeom>
          <a:noFill/>
          <a:ln w="9525">
            <a:noFill/>
            <a:miter lim="800000"/>
            <a:headEnd/>
            <a:tailEnd/>
          </a:ln>
          <a:effectLst/>
        </p:spPr>
      </p:pic>
      <p:pic>
        <p:nvPicPr>
          <p:cNvPr id="26636" name="Picture 39"/>
          <p:cNvPicPr>
            <a:picLocks noChangeAspect="1" noChangeArrowheads="1"/>
          </p:cNvPicPr>
          <p:nvPr/>
        </p:nvPicPr>
        <p:blipFill>
          <a:blip r:embed="rId6" cstate="print"/>
          <a:srcRect/>
          <a:stretch>
            <a:fillRect/>
          </a:stretch>
        </p:blipFill>
        <p:spPr bwMode="auto">
          <a:xfrm>
            <a:off x="6019800" y="2133600"/>
            <a:ext cx="2057400" cy="139065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pPr>
              <a:defRPr/>
            </a:pPr>
            <a:fld id="{6BBC4080-462F-49A0-878F-48C5C83E6A2C}" type="slidenum">
              <a:rPr lang="en-US" smtClean="0"/>
              <a:pPr>
                <a:defRPr/>
              </a:pPr>
              <a:t>34</a:t>
            </a:fld>
            <a:endParaRPr lang="en-US"/>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 3</a:t>
            </a:r>
            <a:endParaRPr lang="en-US" sz="3200" dirty="0" smtClean="0">
              <a:solidFill>
                <a:srgbClr val="1C1C1C"/>
              </a:solidFill>
            </a:endParaRPr>
          </a:p>
        </p:txBody>
      </p:sp>
      <p:graphicFrame>
        <p:nvGraphicFramePr>
          <p:cNvPr id="27650"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7650" name="Drawing" r:id="rId4" imgW="6564240" imgH="303480" progId="Canvas.Drawing.X">
              <p:embed/>
            </p:oleObj>
          </a:graphicData>
        </a:graphic>
      </p:graphicFrame>
      <p:sp>
        <p:nvSpPr>
          <p:cNvPr id="27653"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7654"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7655"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7656"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7657"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7658"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pic>
        <p:nvPicPr>
          <p:cNvPr id="2" name="Picture 4"/>
          <p:cNvPicPr>
            <a:picLocks noGrp="1" noChangeAspect="1" noChangeArrowheads="1"/>
          </p:cNvPicPr>
          <p:nvPr>
            <p:ph sz="half" idx="1"/>
          </p:nvPr>
        </p:nvPicPr>
        <p:blipFill>
          <a:blip r:embed="rId5" cstate="print"/>
          <a:srcRect/>
          <a:stretch>
            <a:fillRect/>
          </a:stretch>
        </p:blipFill>
        <p:spPr bwMode="auto">
          <a:xfrm>
            <a:off x="308713" y="1600200"/>
            <a:ext cx="8540862" cy="4953000"/>
          </a:xfrm>
          <a:prstGeom prst="rect">
            <a:avLst/>
          </a:prstGeom>
          <a:noFill/>
          <a:ln w="9525">
            <a:noFill/>
            <a:miter lim="800000"/>
            <a:headEnd/>
            <a:tailEnd/>
          </a:ln>
          <a:effectLst/>
        </p:spPr>
      </p:pic>
      <p:sp>
        <p:nvSpPr>
          <p:cNvPr id="27659"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13" name="Oval 12"/>
          <p:cNvSpPr/>
          <p:nvPr/>
        </p:nvSpPr>
        <p:spPr>
          <a:xfrm>
            <a:off x="5562600" y="3886200"/>
            <a:ext cx="762000" cy="3810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2667000" y="3276600"/>
            <a:ext cx="1828800" cy="6858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p:cNvCxnSpPr>
            <a:stCxn id="13" idx="1"/>
            <a:endCxn id="14" idx="6"/>
          </p:cNvCxnSpPr>
          <p:nvPr/>
        </p:nvCxnSpPr>
        <p:spPr>
          <a:xfrm rot="16200000" flipV="1">
            <a:off x="4923631" y="3191669"/>
            <a:ext cx="322263" cy="1177925"/>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7651" name="Object 7"/>
          <p:cNvGraphicFramePr>
            <a:graphicFrameLocks noChangeAspect="1"/>
          </p:cNvGraphicFramePr>
          <p:nvPr/>
        </p:nvGraphicFramePr>
        <p:xfrm>
          <a:off x="2838450" y="3390900"/>
          <a:ext cx="1549400" cy="482600"/>
        </p:xfrm>
        <a:graphic>
          <a:graphicData uri="http://schemas.openxmlformats.org/presentationml/2006/ole">
            <p:oleObj spid="_x0000_s27651" name="Equation" r:id="rId6" imgW="1549080" imgH="482400" progId="Equation.DSMT4">
              <p:embed/>
            </p:oleObj>
          </a:graphicData>
        </a:graphic>
      </p:graphicFrame>
      <p:pic>
        <p:nvPicPr>
          <p:cNvPr id="27666" name="Picture 39"/>
          <p:cNvPicPr>
            <a:picLocks noChangeAspect="1" noChangeArrowheads="1"/>
          </p:cNvPicPr>
          <p:nvPr/>
        </p:nvPicPr>
        <p:blipFill>
          <a:blip r:embed="rId7" cstate="print"/>
          <a:srcRect/>
          <a:stretch>
            <a:fillRect/>
          </a:stretch>
        </p:blipFill>
        <p:spPr bwMode="auto">
          <a:xfrm>
            <a:off x="6019800" y="2133600"/>
            <a:ext cx="2057400" cy="1390650"/>
          </a:xfrm>
          <a:prstGeom prst="rect">
            <a:avLst/>
          </a:prstGeom>
          <a:noFill/>
          <a:ln w="9525">
            <a:noFill/>
            <a:miter lim="800000"/>
            <a:headEnd/>
            <a:tailEnd/>
          </a:ln>
        </p:spPr>
      </p:pic>
      <p:sp>
        <p:nvSpPr>
          <p:cNvPr id="16" name="Oval 15"/>
          <p:cNvSpPr/>
          <p:nvPr/>
        </p:nvSpPr>
        <p:spPr>
          <a:xfrm>
            <a:off x="685800" y="4038600"/>
            <a:ext cx="762000" cy="15240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6" idx="7"/>
            <a:endCxn id="14" idx="2"/>
          </p:cNvCxnSpPr>
          <p:nvPr/>
        </p:nvCxnSpPr>
        <p:spPr>
          <a:xfrm rot="5400000" flipH="1" flipV="1">
            <a:off x="1680369" y="3275806"/>
            <a:ext cx="642938" cy="1330325"/>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2"/>
          </p:nvPr>
        </p:nvSpPr>
        <p:spPr/>
        <p:txBody>
          <a:bodyPr/>
          <a:lstStyle/>
          <a:p>
            <a:pPr>
              <a:defRPr/>
            </a:pPr>
            <a:fld id="{6BBC4080-462F-49A0-878F-48C5C83E6A2C}"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 4</a:t>
            </a:r>
            <a:endParaRPr lang="en-US" sz="3200" dirty="0" smtClean="0">
              <a:solidFill>
                <a:srgbClr val="1C1C1C"/>
              </a:solidFill>
            </a:endParaRPr>
          </a:p>
        </p:txBody>
      </p:sp>
      <p:graphicFrame>
        <p:nvGraphicFramePr>
          <p:cNvPr id="2867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8674" name="Drawing" r:id="rId4" imgW="6564240" imgH="303480" progId="Canvas.Drawing.X">
              <p:embed/>
            </p:oleObj>
          </a:graphicData>
        </a:graphic>
      </p:graphicFrame>
      <p:sp>
        <p:nvSpPr>
          <p:cNvPr id="28676"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8678"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8679"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8681"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pic>
        <p:nvPicPr>
          <p:cNvPr id="6" name="Picture 7"/>
          <p:cNvPicPr>
            <a:picLocks noGrp="1" noChangeAspect="1" noChangeArrowheads="1"/>
          </p:cNvPicPr>
          <p:nvPr>
            <p:ph sz="half" idx="1"/>
          </p:nvPr>
        </p:nvPicPr>
        <p:blipFill>
          <a:blip r:embed="rId5" cstate="print"/>
          <a:srcRect/>
          <a:stretch>
            <a:fillRect/>
          </a:stretch>
        </p:blipFill>
        <p:spPr bwMode="auto">
          <a:xfrm>
            <a:off x="347663" y="1654097"/>
            <a:ext cx="8462962" cy="4845207"/>
          </a:xfrm>
          <a:prstGeom prst="rect">
            <a:avLst/>
          </a:prstGeom>
          <a:noFill/>
          <a:ln w="9525">
            <a:noFill/>
            <a:miter lim="800000"/>
            <a:headEnd/>
            <a:tailEnd/>
          </a:ln>
          <a:effectLst/>
        </p:spPr>
      </p:pic>
      <p:sp>
        <p:nvSpPr>
          <p:cNvPr id="28677"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8680"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868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13" name="Picture 39"/>
          <p:cNvPicPr>
            <a:picLocks noChangeAspect="1" noChangeArrowheads="1"/>
          </p:cNvPicPr>
          <p:nvPr/>
        </p:nvPicPr>
        <p:blipFill>
          <a:blip r:embed="rId6" cstate="print"/>
          <a:srcRect/>
          <a:stretch>
            <a:fillRect/>
          </a:stretch>
        </p:blipFill>
        <p:spPr bwMode="auto">
          <a:xfrm>
            <a:off x="6019800" y="2133600"/>
            <a:ext cx="2057400" cy="139065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pPr>
              <a:defRPr/>
            </a:pPr>
            <a:fld id="{6BBC4080-462F-49A0-878F-48C5C83E6A2C}" type="slidenum">
              <a:rPr lang="en-US" smtClean="0"/>
              <a:pPr>
                <a:defRPr/>
              </a:pPr>
              <a:t>36</a:t>
            </a:fld>
            <a:endParaRPr lang="en-US"/>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pPr algn="l" eaLnBrk="1" hangingPunct="1"/>
            <a:r>
              <a:rPr lang="en-US" sz="3200" dirty="0" smtClean="0">
                <a:solidFill>
                  <a:schemeClr val="tx1"/>
                </a:solidFill>
              </a:rPr>
              <a:t>Multiple line segments – </a:t>
            </a:r>
            <a:r>
              <a:rPr lang="en-US" sz="3200" dirty="0" smtClean="0">
                <a:solidFill>
                  <a:schemeClr val="tx1"/>
                </a:solidFill>
                <a:hlinkClick r:id="rId4" action="ppaction://hlinkfile"/>
              </a:rPr>
              <a:t>5</a:t>
            </a:r>
            <a:endParaRPr lang="en-US" sz="3200" dirty="0" smtClean="0">
              <a:solidFill>
                <a:srgbClr val="1C1C1C"/>
              </a:solidFill>
            </a:endParaRPr>
          </a:p>
        </p:txBody>
      </p:sp>
      <p:graphicFrame>
        <p:nvGraphicFramePr>
          <p:cNvPr id="29698"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29698" name="Drawing" r:id="rId5" imgW="6564240" imgH="303480" progId="Canvas.Drawing.X">
              <p:embed/>
            </p:oleObj>
          </a:graphicData>
        </a:graphic>
      </p:graphicFrame>
      <p:sp>
        <p:nvSpPr>
          <p:cNvPr id="2970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2970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2970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29706"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pic>
        <p:nvPicPr>
          <p:cNvPr id="4" name="Picture 6"/>
          <p:cNvPicPr>
            <a:picLocks noGrp="1" noChangeAspect="1" noChangeArrowheads="1"/>
          </p:cNvPicPr>
          <p:nvPr>
            <p:ph sz="half" idx="1"/>
          </p:nvPr>
        </p:nvPicPr>
        <p:blipFill>
          <a:blip r:embed="rId6" cstate="print"/>
          <a:srcRect/>
          <a:stretch>
            <a:fillRect/>
          </a:stretch>
        </p:blipFill>
        <p:spPr bwMode="auto">
          <a:xfrm>
            <a:off x="381000" y="1676400"/>
            <a:ext cx="8455755" cy="4841081"/>
          </a:xfrm>
          <a:prstGeom prst="rect">
            <a:avLst/>
          </a:prstGeom>
          <a:noFill/>
          <a:ln w="9525">
            <a:noFill/>
            <a:miter lim="800000"/>
            <a:headEnd/>
            <a:tailEnd/>
          </a:ln>
          <a:effectLst/>
        </p:spPr>
      </p:pic>
      <p:pic>
        <p:nvPicPr>
          <p:cNvPr id="29709" name="Picture 39"/>
          <p:cNvPicPr>
            <a:picLocks noChangeAspect="1" noChangeArrowheads="1"/>
          </p:cNvPicPr>
          <p:nvPr/>
        </p:nvPicPr>
        <p:blipFill>
          <a:blip r:embed="rId7" cstate="print"/>
          <a:srcRect/>
          <a:stretch>
            <a:fillRect/>
          </a:stretch>
        </p:blipFill>
        <p:spPr bwMode="auto">
          <a:xfrm>
            <a:off x="6019800" y="2133600"/>
            <a:ext cx="2057400" cy="1390650"/>
          </a:xfrm>
          <a:prstGeom prst="rect">
            <a:avLst/>
          </a:prstGeom>
          <a:noFill/>
          <a:ln w="9525">
            <a:noFill/>
            <a:miter lim="800000"/>
            <a:headEnd/>
            <a:tailEnd/>
          </a:ln>
        </p:spPr>
      </p:pic>
      <p:sp>
        <p:nvSpPr>
          <p:cNvPr id="2970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29705"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29707"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17" name="Oval 16"/>
          <p:cNvSpPr/>
          <p:nvPr/>
        </p:nvSpPr>
        <p:spPr>
          <a:xfrm>
            <a:off x="6553200" y="3886200"/>
            <a:ext cx="457200" cy="1981200"/>
          </a:xfrm>
          <a:prstGeom prst="ellipse">
            <a:avLst/>
          </a:prstGeom>
          <a:solidFill>
            <a:srgbClr val="008000">
              <a:alpha val="10000"/>
            </a:srgbClr>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3124200" y="5715000"/>
            <a:ext cx="1828800" cy="685800"/>
          </a:xfrm>
          <a:prstGeom prst="ellipse">
            <a:avLst/>
          </a:prstGeom>
          <a:solidFill>
            <a:srgbClr val="C00000">
              <a:alpha val="10000"/>
            </a:srgb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a:stCxn id="17" idx="1"/>
            <a:endCxn id="46" idx="7"/>
          </p:cNvCxnSpPr>
          <p:nvPr/>
        </p:nvCxnSpPr>
        <p:spPr>
          <a:xfrm rot="16200000" flipH="1" flipV="1">
            <a:off x="4566444" y="2162969"/>
            <a:ext cx="39687" cy="406717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200400" y="4648200"/>
            <a:ext cx="609600" cy="381000"/>
          </a:xfrm>
          <a:prstGeom prst="ellipse">
            <a:avLst/>
          </a:prstGeom>
          <a:solidFill>
            <a:srgbClr val="C00000">
              <a:alpha val="1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20" idx="5"/>
            <a:endCxn id="18" idx="0"/>
          </p:cNvCxnSpPr>
          <p:nvPr/>
        </p:nvCxnSpPr>
        <p:spPr>
          <a:xfrm rot="16200000" flipH="1">
            <a:off x="3509169" y="5185569"/>
            <a:ext cx="741362" cy="3175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9699" name="Object 7"/>
          <p:cNvGraphicFramePr>
            <a:graphicFrameLocks noChangeAspect="1"/>
          </p:cNvGraphicFramePr>
          <p:nvPr/>
        </p:nvGraphicFramePr>
        <p:xfrm>
          <a:off x="3289300" y="5829300"/>
          <a:ext cx="1574800" cy="482600"/>
        </p:xfrm>
        <a:graphic>
          <a:graphicData uri="http://schemas.openxmlformats.org/presentationml/2006/ole">
            <p:oleObj spid="_x0000_s29699" name="Equation" r:id="rId8" imgW="1574640" imgH="482400" progId="Equation.DSMT4">
              <p:embed/>
            </p:oleObj>
          </a:graphicData>
        </a:graphic>
      </p:graphicFrame>
      <p:sp>
        <p:nvSpPr>
          <p:cNvPr id="46" name="Oval 45"/>
          <p:cNvSpPr/>
          <p:nvPr/>
        </p:nvSpPr>
        <p:spPr>
          <a:xfrm>
            <a:off x="1447800" y="4038600"/>
            <a:ext cx="1295400" cy="1219200"/>
          </a:xfrm>
          <a:prstGeom prst="ellipse">
            <a:avLst/>
          </a:prstGeom>
          <a:solidFill>
            <a:srgbClr val="008000">
              <a:alpha val="1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Slide Number Placeholder 21"/>
          <p:cNvSpPr>
            <a:spLocks noGrp="1"/>
          </p:cNvSpPr>
          <p:nvPr>
            <p:ph type="sldNum" sz="quarter" idx="12"/>
          </p:nvPr>
        </p:nvSpPr>
        <p:spPr/>
        <p:txBody>
          <a:bodyPr/>
          <a:lstStyle/>
          <a:p>
            <a:pPr>
              <a:defRPr/>
            </a:pPr>
            <a:fld id="{6BBC4080-462F-49A0-878F-48C5C83E6A2C}"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sz="quarter"/>
          </p:nvPr>
        </p:nvSpPr>
        <p:spPr/>
        <p:txBody>
          <a:bodyPr/>
          <a:lstStyle/>
          <a:p>
            <a:pPr algn="l" eaLnBrk="1" hangingPunct="1"/>
            <a:r>
              <a:rPr lang="en-US" sz="3200" smtClean="0">
                <a:solidFill>
                  <a:schemeClr val="tx1"/>
                </a:solidFill>
              </a:rPr>
              <a:t>Capacitive termination</a:t>
            </a:r>
            <a:endParaRPr lang="en-US" sz="3200" smtClean="0">
              <a:solidFill>
                <a:srgbClr val="1C1C1C"/>
              </a:solidFill>
            </a:endParaRPr>
          </a:p>
        </p:txBody>
      </p:sp>
      <p:graphicFrame>
        <p:nvGraphicFramePr>
          <p:cNvPr id="30722" name="Object 20"/>
          <p:cNvGraphicFramePr>
            <a:graphicFrameLocks noChangeAspect="1"/>
          </p:cNvGraphicFramePr>
          <p:nvPr>
            <p:ph sz="quarter" idx="1"/>
          </p:nvPr>
        </p:nvGraphicFramePr>
        <p:xfrm>
          <a:off x="685800" y="3429000"/>
          <a:ext cx="3733800" cy="1697038"/>
        </p:xfrm>
        <a:graphic>
          <a:graphicData uri="http://schemas.openxmlformats.org/presentationml/2006/ole">
            <p:oleObj spid="_x0000_s30722" name="Equation" r:id="rId4" imgW="3632040" imgH="1650960" progId="Equation.DSMT4">
              <p:embed/>
            </p:oleObj>
          </a:graphicData>
        </a:graphic>
      </p:graphicFrame>
      <p:graphicFrame>
        <p:nvGraphicFramePr>
          <p:cNvPr id="30723" name="Object 3"/>
          <p:cNvGraphicFramePr>
            <a:graphicFrameLocks noChangeAspect="1"/>
          </p:cNvGraphicFramePr>
          <p:nvPr>
            <p:ph sz="quarter" idx="3"/>
          </p:nvPr>
        </p:nvGraphicFramePr>
        <p:xfrm>
          <a:off x="762000" y="5502275"/>
          <a:ext cx="1474788" cy="895350"/>
        </p:xfrm>
        <a:graphic>
          <a:graphicData uri="http://schemas.openxmlformats.org/presentationml/2006/ole">
            <p:oleObj spid="_x0000_s30723" name="Equation" r:id="rId5" imgW="1422360" imgH="863280" progId="Equation.DSMT4">
              <p:embed/>
            </p:oleObj>
          </a:graphicData>
        </a:graphic>
      </p:graphicFrame>
      <p:graphicFrame>
        <p:nvGraphicFramePr>
          <p:cNvPr id="3072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30724" name="Drawing" r:id="rId6" imgW="6564240" imgH="303480" progId="Canvas.Drawing.X">
              <p:embed/>
            </p:oleObj>
          </a:graphicData>
        </a:graphic>
      </p:graphicFrame>
      <p:sp>
        <p:nvSpPr>
          <p:cNvPr id="30729"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0730"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0731"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0732"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0733" name="Rectangle 10"/>
          <p:cNvSpPr>
            <a:spLocks noChangeArrowheads="1"/>
          </p:cNvSpPr>
          <p:nvPr/>
        </p:nvSpPr>
        <p:spPr bwMode="auto">
          <a:xfrm>
            <a:off x="457200" y="3657600"/>
            <a:ext cx="4038600" cy="13716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0734"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0735"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0725" name="Object 15"/>
          <p:cNvGraphicFramePr>
            <a:graphicFrameLocks noChangeAspect="1"/>
          </p:cNvGraphicFramePr>
          <p:nvPr/>
        </p:nvGraphicFramePr>
        <p:xfrm>
          <a:off x="5313363" y="2133600"/>
          <a:ext cx="3254375" cy="1028700"/>
        </p:xfrm>
        <a:graphic>
          <a:graphicData uri="http://schemas.openxmlformats.org/presentationml/2006/ole">
            <p:oleObj spid="_x0000_s30725" name="Equation" r:id="rId7" imgW="2895480" imgH="914400" progId="Equation.DSMT4">
              <p:embed/>
            </p:oleObj>
          </a:graphicData>
        </a:graphic>
      </p:graphicFrame>
      <p:sp>
        <p:nvSpPr>
          <p:cNvPr id="30736" name="Text Box 19"/>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capacitor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30726" name="Object 27"/>
          <p:cNvGraphicFramePr>
            <a:graphicFrameLocks noChangeAspect="1"/>
          </p:cNvGraphicFramePr>
          <p:nvPr>
            <p:ph sz="quarter" idx="2"/>
          </p:nvPr>
        </p:nvGraphicFramePr>
        <p:xfrm>
          <a:off x="304800" y="1670050"/>
          <a:ext cx="4572000" cy="1682750"/>
        </p:xfrm>
        <a:graphic>
          <a:graphicData uri="http://schemas.openxmlformats.org/presentationml/2006/ole">
            <p:oleObj spid="_x0000_s30726" name="Drawing" r:id="rId8" imgW="4501619" imgH="1657350" progId="Canvas.Drawing.X">
              <p:embed/>
            </p:oleObj>
          </a:graphicData>
        </a:graphic>
      </p:graphicFrame>
      <p:graphicFrame>
        <p:nvGraphicFramePr>
          <p:cNvPr id="30727" name="Object 28"/>
          <p:cNvGraphicFramePr>
            <a:graphicFrameLocks noChangeAspect="1"/>
          </p:cNvGraphicFramePr>
          <p:nvPr>
            <p:ph sz="quarter" idx="4"/>
          </p:nvPr>
        </p:nvGraphicFramePr>
        <p:xfrm>
          <a:off x="5334000" y="3505200"/>
          <a:ext cx="3048000" cy="2782887"/>
        </p:xfrm>
        <a:graphic>
          <a:graphicData uri="http://schemas.openxmlformats.org/presentationml/2006/ole">
            <p:oleObj spid="_x0000_s30727" name="Drawing" r:id="rId9" imgW="3371642" imgH="3079442" progId="Canvas.Drawing.X">
              <p:embed/>
            </p:oleObj>
          </a:graphicData>
        </a:graphic>
      </p:graphicFrame>
      <p:sp>
        <p:nvSpPr>
          <p:cNvPr id="17" name="Slide Number Placeholder 16"/>
          <p:cNvSpPr>
            <a:spLocks noGrp="1"/>
          </p:cNvSpPr>
          <p:nvPr>
            <p:ph type="sldNum" sz="quarter" idx="12"/>
          </p:nvPr>
        </p:nvSpPr>
        <p:spPr/>
        <p:txBody>
          <a:bodyPr/>
          <a:lstStyle/>
          <a:p>
            <a:pPr>
              <a:defRPr/>
            </a:pPr>
            <a:fld id="{983A4D4D-F038-4B1A-A00F-00DE9D7543D3}"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pPr algn="l" eaLnBrk="1" hangingPunct="1"/>
            <a:r>
              <a:rPr lang="en-US" sz="3200" smtClean="0">
                <a:solidFill>
                  <a:schemeClr val="tx1"/>
                </a:solidFill>
              </a:rPr>
              <a:t>Distributed models, wave propagation</a:t>
            </a:r>
          </a:p>
        </p:txBody>
      </p:sp>
      <p:graphicFrame>
        <p:nvGraphicFramePr>
          <p:cNvPr id="4098" name="Object 32"/>
          <p:cNvGraphicFramePr>
            <a:graphicFrameLocks noChangeAspect="1"/>
          </p:cNvGraphicFramePr>
          <p:nvPr>
            <p:ph sz="half" idx="1"/>
          </p:nvPr>
        </p:nvGraphicFramePr>
        <p:xfrm>
          <a:off x="304800" y="1600200"/>
          <a:ext cx="8610600" cy="5029200"/>
        </p:xfrm>
        <a:graphic>
          <a:graphicData uri="http://schemas.openxmlformats.org/presentationml/2006/ole">
            <p:oleObj spid="_x0000_s4098" name="Drawing" r:id="rId4" imgW="9975827" imgH="6482918" progId="Canvas.Drawing.X">
              <p:embed/>
            </p:oleObj>
          </a:graphicData>
        </a:graphic>
      </p:graphicFrame>
      <p:graphicFrame>
        <p:nvGraphicFramePr>
          <p:cNvPr id="4099"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4099" name="Drawing" r:id="rId5" imgW="6564240" imgH="303480" progId="Canvas.Drawing.X">
              <p:embed/>
            </p:oleObj>
          </a:graphicData>
        </a:graphic>
      </p:graphicFrame>
      <p:sp>
        <p:nvSpPr>
          <p:cNvPr id="4102"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103" name="Line 7"/>
          <p:cNvSpPr>
            <a:spLocks noChangeShapeType="1"/>
          </p:cNvSpPr>
          <p:nvPr/>
        </p:nvSpPr>
        <p:spPr bwMode="auto">
          <a:xfrm>
            <a:off x="152400" y="6705600"/>
            <a:ext cx="8839200" cy="0"/>
          </a:xfrm>
          <a:prstGeom prst="line">
            <a:avLst/>
          </a:prstGeom>
          <a:noFill/>
          <a:ln w="38100">
            <a:noFill/>
            <a:round/>
            <a:headEnd/>
            <a:tailEnd/>
          </a:ln>
        </p:spPr>
        <p:txBody>
          <a:bodyPr/>
          <a:lstStyle/>
          <a:p>
            <a:endParaRPr lang="en-US"/>
          </a:p>
        </p:txBody>
      </p:sp>
      <p:sp>
        <p:nvSpPr>
          <p:cNvPr id="4104"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105"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4106" name="Picture 19" descr="t-line (twin lead) 200 ohm load tranient_movie"/>
          <p:cNvPicPr>
            <a:picLocks noChangeAspect="1" noChangeArrowheads="1" noCrop="1"/>
          </p:cNvPicPr>
          <p:nvPr/>
        </p:nvPicPr>
        <p:blipFill>
          <a:blip r:embed="rId6" cstate="print"/>
          <a:srcRect/>
          <a:stretch>
            <a:fillRect/>
          </a:stretch>
        </p:blipFill>
        <p:spPr bwMode="auto">
          <a:xfrm>
            <a:off x="457200" y="1828800"/>
            <a:ext cx="8229600" cy="4603750"/>
          </a:xfrm>
          <a:prstGeom prst="rect">
            <a:avLst/>
          </a:prstGeom>
          <a:noFill/>
          <a:ln w="9525">
            <a:noFill/>
            <a:miter lim="800000"/>
            <a:headEnd/>
            <a:tailEnd/>
          </a:ln>
        </p:spPr>
      </p:pic>
      <p:sp>
        <p:nvSpPr>
          <p:cNvPr id="4107" name="Rectangle 20"/>
          <p:cNvSpPr>
            <a:spLocks noChangeArrowheads="1"/>
          </p:cNvSpPr>
          <p:nvPr/>
        </p:nvSpPr>
        <p:spPr bwMode="auto">
          <a:xfrm>
            <a:off x="381000" y="5715000"/>
            <a:ext cx="8305800" cy="762000"/>
          </a:xfrm>
          <a:prstGeom prst="rect">
            <a:avLst/>
          </a:prstGeom>
          <a:solidFill>
            <a:schemeClr val="bg1"/>
          </a:solidFill>
          <a:ln w="9525">
            <a:noFill/>
            <a:miter lim="800000"/>
            <a:headEnd/>
            <a:tailEnd/>
          </a:ln>
        </p:spPr>
        <p:txBody>
          <a:bodyPr wrap="none" anchor="ctr"/>
          <a:lstStyle/>
          <a:p>
            <a:endParaRPr lang="en-US"/>
          </a:p>
        </p:txBody>
      </p:sp>
      <p:sp>
        <p:nvSpPr>
          <p:cNvPr id="4108" name="Text Box 23"/>
          <p:cNvSpPr txBox="1">
            <a:spLocks noChangeArrowheads="1"/>
          </p:cNvSpPr>
          <p:nvPr/>
        </p:nvSpPr>
        <p:spPr bwMode="auto">
          <a:xfrm>
            <a:off x="4038600" y="4951413"/>
            <a:ext cx="4648200" cy="1190625"/>
          </a:xfrm>
          <a:prstGeom prst="rect">
            <a:avLst/>
          </a:prstGeom>
          <a:noFill/>
          <a:ln w="9525">
            <a:noFill/>
            <a:miter lim="800000"/>
            <a:headEnd/>
            <a:tailEnd/>
          </a:ln>
        </p:spPr>
        <p:txBody>
          <a:bodyPr>
            <a:spAutoFit/>
          </a:bodyPr>
          <a:lstStyle/>
          <a:p>
            <a:pPr>
              <a:spcBef>
                <a:spcPct val="20000"/>
              </a:spcBef>
            </a:pPr>
            <a:r>
              <a:rPr lang="en-US" i="1">
                <a:solidFill>
                  <a:srgbClr val="336600"/>
                </a:solidFill>
              </a:rPr>
              <a:t>Distributed models are necessary when wave propagation is important, where voltages and currents do not vary in unison throughout the system.</a:t>
            </a:r>
            <a:r>
              <a:rPr lang="en-US">
                <a:solidFill>
                  <a:srgbClr val="336600"/>
                </a:solidFill>
              </a:rPr>
              <a:t> </a:t>
            </a:r>
          </a:p>
        </p:txBody>
      </p:sp>
      <p:graphicFrame>
        <p:nvGraphicFramePr>
          <p:cNvPr id="4100" name="Object 38"/>
          <p:cNvGraphicFramePr>
            <a:graphicFrameLocks noChangeAspect="1"/>
          </p:cNvGraphicFramePr>
          <p:nvPr>
            <p:ph sz="quarter" idx="3"/>
          </p:nvPr>
        </p:nvGraphicFramePr>
        <p:xfrm>
          <a:off x="533400" y="1752600"/>
          <a:ext cx="2508250" cy="1511300"/>
        </p:xfrm>
        <a:graphic>
          <a:graphicData uri="http://schemas.openxmlformats.org/presentationml/2006/ole">
            <p:oleObj spid="_x0000_s4100" name="Drawing" r:id="rId7" imgW="2444496" imgH="1473138" progId="Canvas.Drawing.X">
              <p:embed/>
            </p:oleObj>
          </a:graphicData>
        </a:graphic>
      </p:graphicFrame>
      <p:sp>
        <p:nvSpPr>
          <p:cNvPr id="13" name="Slide Number Placeholder 12"/>
          <p:cNvSpPr>
            <a:spLocks noGrp="1"/>
          </p:cNvSpPr>
          <p:nvPr>
            <p:ph type="sldNum" sz="quarter" idx="12"/>
          </p:nvPr>
        </p:nvSpPr>
        <p:spPr/>
        <p:txBody>
          <a:bodyPr/>
          <a:lstStyle/>
          <a:p>
            <a:pPr>
              <a:defRPr/>
            </a:pPr>
            <a:fld id="{6BBC4080-462F-49A0-878F-48C5C83E6A2C}"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2"/>
          <p:cNvSpPr>
            <a:spLocks noGrp="1" noChangeArrowheads="1"/>
          </p:cNvSpPr>
          <p:nvPr>
            <p:ph type="title" sz="quarter"/>
          </p:nvPr>
        </p:nvSpPr>
        <p:spPr/>
        <p:txBody>
          <a:bodyPr/>
          <a:lstStyle/>
          <a:p>
            <a:pPr algn="l" eaLnBrk="1" hangingPunct="1"/>
            <a:r>
              <a:rPr lang="en-US" sz="3200" dirty="0" smtClean="0">
                <a:solidFill>
                  <a:schemeClr val="tx1"/>
                </a:solidFill>
              </a:rPr>
              <a:t>Capacitive termination </a:t>
            </a:r>
            <a:r>
              <a:rPr lang="en-US" sz="2800" dirty="0" smtClean="0">
                <a:solidFill>
                  <a:schemeClr val="tx1"/>
                </a:solidFill>
              </a:rPr>
              <a:t>– details ii</a:t>
            </a:r>
            <a:endParaRPr lang="en-US" sz="2800" dirty="0" smtClean="0">
              <a:solidFill>
                <a:srgbClr val="1C1C1C"/>
              </a:solidFill>
            </a:endParaRPr>
          </a:p>
        </p:txBody>
      </p:sp>
      <p:graphicFrame>
        <p:nvGraphicFramePr>
          <p:cNvPr id="32770" name="Object 20"/>
          <p:cNvGraphicFramePr>
            <a:graphicFrameLocks noChangeAspect="1"/>
          </p:cNvGraphicFramePr>
          <p:nvPr>
            <p:ph sz="quarter" idx="1"/>
          </p:nvPr>
        </p:nvGraphicFramePr>
        <p:xfrm>
          <a:off x="685800" y="3429000"/>
          <a:ext cx="3733800" cy="1697038"/>
        </p:xfrm>
        <a:graphic>
          <a:graphicData uri="http://schemas.openxmlformats.org/presentationml/2006/ole">
            <p:oleObj spid="_x0000_s32770" name="Equation" r:id="rId4" imgW="3632040" imgH="1650960" progId="Equation.DSMT4">
              <p:embed/>
            </p:oleObj>
          </a:graphicData>
        </a:graphic>
      </p:graphicFrame>
      <p:graphicFrame>
        <p:nvGraphicFramePr>
          <p:cNvPr id="32771" name="Object 3"/>
          <p:cNvGraphicFramePr>
            <a:graphicFrameLocks noChangeAspect="1"/>
          </p:cNvGraphicFramePr>
          <p:nvPr>
            <p:ph sz="quarter" idx="3"/>
          </p:nvPr>
        </p:nvGraphicFramePr>
        <p:xfrm>
          <a:off x="762000" y="5502275"/>
          <a:ext cx="1474788" cy="895350"/>
        </p:xfrm>
        <a:graphic>
          <a:graphicData uri="http://schemas.openxmlformats.org/presentationml/2006/ole">
            <p:oleObj spid="_x0000_s32771" name="Equation" r:id="rId5" imgW="1422360" imgH="863280" progId="Equation.DSMT4">
              <p:embed/>
            </p:oleObj>
          </a:graphicData>
        </a:graphic>
      </p:graphicFrame>
      <p:graphicFrame>
        <p:nvGraphicFramePr>
          <p:cNvPr id="32772"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32772" name="Drawing" r:id="rId6" imgW="6564240" imgH="303480" progId="Canvas.Drawing.X">
              <p:embed/>
            </p:oleObj>
          </a:graphicData>
        </a:graphic>
      </p:graphicFrame>
      <p:sp>
        <p:nvSpPr>
          <p:cNvPr id="32777"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2778"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2779"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2780"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2781" name="Rectangle 10"/>
          <p:cNvSpPr>
            <a:spLocks noChangeArrowheads="1"/>
          </p:cNvSpPr>
          <p:nvPr/>
        </p:nvSpPr>
        <p:spPr bwMode="auto">
          <a:xfrm>
            <a:off x="457200" y="3962400"/>
            <a:ext cx="4038600" cy="13716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278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2773" name="Object 15"/>
          <p:cNvGraphicFramePr>
            <a:graphicFrameLocks noChangeAspect="1"/>
          </p:cNvGraphicFramePr>
          <p:nvPr/>
        </p:nvGraphicFramePr>
        <p:xfrm>
          <a:off x="5313363" y="2133600"/>
          <a:ext cx="3254375" cy="1028700"/>
        </p:xfrm>
        <a:graphic>
          <a:graphicData uri="http://schemas.openxmlformats.org/presentationml/2006/ole">
            <p:oleObj spid="_x0000_s32773" name="Equation" r:id="rId7" imgW="2895480" imgH="914400" progId="Equation.DSMT4">
              <p:embed/>
            </p:oleObj>
          </a:graphicData>
        </a:graphic>
      </p:graphicFrame>
      <p:sp>
        <p:nvSpPr>
          <p:cNvPr id="32783" name="Text Box 19"/>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capacitor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32774" name="Object 27"/>
          <p:cNvGraphicFramePr>
            <a:graphicFrameLocks noChangeAspect="1"/>
          </p:cNvGraphicFramePr>
          <p:nvPr>
            <p:ph sz="quarter" idx="2"/>
          </p:nvPr>
        </p:nvGraphicFramePr>
        <p:xfrm>
          <a:off x="304800" y="1670050"/>
          <a:ext cx="4572000" cy="1682750"/>
        </p:xfrm>
        <a:graphic>
          <a:graphicData uri="http://schemas.openxmlformats.org/presentationml/2006/ole">
            <p:oleObj spid="_x0000_s32774" name="Drawing" r:id="rId8" imgW="4501619" imgH="1657350" progId="Canvas.Drawing.X">
              <p:embed/>
            </p:oleObj>
          </a:graphicData>
        </a:graphic>
      </p:graphicFrame>
      <p:graphicFrame>
        <p:nvGraphicFramePr>
          <p:cNvPr id="32775" name="Object 28"/>
          <p:cNvGraphicFramePr>
            <a:graphicFrameLocks noChangeAspect="1"/>
          </p:cNvGraphicFramePr>
          <p:nvPr>
            <p:ph sz="quarter" idx="4"/>
          </p:nvPr>
        </p:nvGraphicFramePr>
        <p:xfrm>
          <a:off x="5334000" y="3505200"/>
          <a:ext cx="3048000" cy="2782888"/>
        </p:xfrm>
        <a:graphic>
          <a:graphicData uri="http://schemas.openxmlformats.org/presentationml/2006/ole">
            <p:oleObj spid="_x0000_s32775" name="Drawing" r:id="rId9" imgW="3371642" imgH="3079442" progId="Canvas.Drawing.X">
              <p:embed/>
            </p:oleObj>
          </a:graphicData>
        </a:graphic>
      </p:graphicFrame>
      <p:sp>
        <p:nvSpPr>
          <p:cNvPr id="24" name="Oval 23"/>
          <p:cNvSpPr/>
          <p:nvPr/>
        </p:nvSpPr>
        <p:spPr>
          <a:xfrm>
            <a:off x="990600" y="4114800"/>
            <a:ext cx="3657600" cy="4572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Connector 27"/>
          <p:cNvCxnSpPr>
            <a:stCxn id="71" idx="0"/>
            <a:endCxn id="24" idx="5"/>
          </p:cNvCxnSpPr>
          <p:nvPr/>
        </p:nvCxnSpPr>
        <p:spPr>
          <a:xfrm rot="16200000" flipV="1">
            <a:off x="3680152" y="4937451"/>
            <a:ext cx="1286155" cy="421343"/>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6705600" y="57150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6705600" y="5105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a:stCxn id="36" idx="2"/>
            <a:endCxn id="71" idx="7"/>
          </p:cNvCxnSpPr>
          <p:nvPr/>
        </p:nvCxnSpPr>
        <p:spPr>
          <a:xfrm rot="10800000" flipV="1">
            <a:off x="5800116" y="5181600"/>
            <a:ext cx="905484" cy="72119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5" idx="2"/>
            <a:endCxn id="71" idx="7"/>
          </p:cNvCxnSpPr>
          <p:nvPr/>
        </p:nvCxnSpPr>
        <p:spPr>
          <a:xfrm rot="10800000" flipV="1">
            <a:off x="5800116" y="5791200"/>
            <a:ext cx="905484" cy="11159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743200" y="5791200"/>
            <a:ext cx="35814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91" name="TextBox 71"/>
          <p:cNvSpPr txBox="1">
            <a:spLocks noChangeArrowheads="1"/>
          </p:cNvSpPr>
          <p:nvPr/>
        </p:nvSpPr>
        <p:spPr bwMode="auto">
          <a:xfrm>
            <a:off x="3200400" y="5867400"/>
            <a:ext cx="2606675" cy="646113"/>
          </a:xfrm>
          <a:prstGeom prst="rect">
            <a:avLst/>
          </a:prstGeom>
          <a:noFill/>
          <a:ln w="9525">
            <a:noFill/>
            <a:miter lim="800000"/>
            <a:headEnd/>
            <a:tailEnd/>
          </a:ln>
        </p:spPr>
        <p:txBody>
          <a:bodyPr wrap="none">
            <a:spAutoFit/>
          </a:bodyPr>
          <a:lstStyle/>
          <a:p>
            <a:r>
              <a:rPr lang="en-US" b="1">
                <a:solidFill>
                  <a:srgbClr val="008000"/>
                </a:solidFill>
              </a:rPr>
              <a:t>Initially, capacitor</a:t>
            </a:r>
          </a:p>
          <a:p>
            <a:r>
              <a:rPr lang="en-US" b="1">
                <a:solidFill>
                  <a:srgbClr val="008000"/>
                </a:solidFill>
              </a:rPr>
              <a:t> acts as short ~ </a:t>
            </a:r>
            <a:r>
              <a:rPr lang="en-US" b="1">
                <a:solidFill>
                  <a:srgbClr val="008000"/>
                </a:solidFill>
                <a:latin typeface="Symbol" pitchFamily="18" charset="2"/>
              </a:rPr>
              <a:t>G</a:t>
            </a:r>
            <a:r>
              <a:rPr lang="en-US" b="1">
                <a:solidFill>
                  <a:srgbClr val="008000"/>
                </a:solidFill>
              </a:rPr>
              <a:t> = -1 </a:t>
            </a:r>
          </a:p>
        </p:txBody>
      </p:sp>
      <p:sp>
        <p:nvSpPr>
          <p:cNvPr id="25" name="Slide Number Placeholder 24"/>
          <p:cNvSpPr>
            <a:spLocks noGrp="1"/>
          </p:cNvSpPr>
          <p:nvPr>
            <p:ph type="sldNum" sz="quarter" idx="12"/>
          </p:nvPr>
        </p:nvSpPr>
        <p:spPr/>
        <p:txBody>
          <a:bodyPr/>
          <a:lstStyle/>
          <a:p>
            <a:pPr>
              <a:defRPr/>
            </a:pPr>
            <a:fld id="{983A4D4D-F038-4B1A-A00F-00DE9D7543D3}"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2"/>
          <p:cNvSpPr>
            <a:spLocks noGrp="1" noChangeArrowheads="1"/>
          </p:cNvSpPr>
          <p:nvPr>
            <p:ph type="title" sz="quarter"/>
          </p:nvPr>
        </p:nvSpPr>
        <p:spPr/>
        <p:txBody>
          <a:bodyPr/>
          <a:lstStyle/>
          <a:p>
            <a:pPr algn="l" eaLnBrk="1" hangingPunct="1"/>
            <a:r>
              <a:rPr lang="en-US" sz="3200" dirty="0" smtClean="0">
                <a:solidFill>
                  <a:schemeClr val="tx1"/>
                </a:solidFill>
              </a:rPr>
              <a:t>Capacitive termination </a:t>
            </a:r>
            <a:r>
              <a:rPr lang="en-US" sz="2800" dirty="0" smtClean="0">
                <a:solidFill>
                  <a:schemeClr val="tx1"/>
                </a:solidFill>
              </a:rPr>
              <a:t>– details iii</a:t>
            </a:r>
            <a:endParaRPr lang="en-US" sz="2800" dirty="0" smtClean="0">
              <a:solidFill>
                <a:srgbClr val="1C1C1C"/>
              </a:solidFill>
            </a:endParaRPr>
          </a:p>
        </p:txBody>
      </p:sp>
      <p:graphicFrame>
        <p:nvGraphicFramePr>
          <p:cNvPr id="33794" name="Object 20"/>
          <p:cNvGraphicFramePr>
            <a:graphicFrameLocks noChangeAspect="1"/>
          </p:cNvGraphicFramePr>
          <p:nvPr>
            <p:ph sz="quarter" idx="1"/>
          </p:nvPr>
        </p:nvGraphicFramePr>
        <p:xfrm>
          <a:off x="685800" y="3429000"/>
          <a:ext cx="3733800" cy="1697038"/>
        </p:xfrm>
        <a:graphic>
          <a:graphicData uri="http://schemas.openxmlformats.org/presentationml/2006/ole">
            <p:oleObj spid="_x0000_s33794" name="Equation" r:id="rId4" imgW="3632040" imgH="1650960" progId="Equation.DSMT4">
              <p:embed/>
            </p:oleObj>
          </a:graphicData>
        </a:graphic>
      </p:graphicFrame>
      <p:graphicFrame>
        <p:nvGraphicFramePr>
          <p:cNvPr id="33795" name="Object 3"/>
          <p:cNvGraphicFramePr>
            <a:graphicFrameLocks noChangeAspect="1"/>
          </p:cNvGraphicFramePr>
          <p:nvPr>
            <p:ph sz="quarter" idx="3"/>
          </p:nvPr>
        </p:nvGraphicFramePr>
        <p:xfrm>
          <a:off x="762000" y="5502275"/>
          <a:ext cx="1474788" cy="895350"/>
        </p:xfrm>
        <a:graphic>
          <a:graphicData uri="http://schemas.openxmlformats.org/presentationml/2006/ole">
            <p:oleObj spid="_x0000_s33795" name="Equation" r:id="rId5" imgW="1422360" imgH="863280" progId="Equation.DSMT4">
              <p:embed/>
            </p:oleObj>
          </a:graphicData>
        </a:graphic>
      </p:graphicFrame>
      <p:graphicFrame>
        <p:nvGraphicFramePr>
          <p:cNvPr id="33796"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33796" name="Drawing" r:id="rId6" imgW="6564240" imgH="303480" progId="Canvas.Drawing.X">
              <p:embed/>
            </p:oleObj>
          </a:graphicData>
        </a:graphic>
      </p:graphicFrame>
      <p:sp>
        <p:nvSpPr>
          <p:cNvPr id="3380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380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380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380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3805" name="Rectangle 10"/>
          <p:cNvSpPr>
            <a:spLocks noChangeArrowheads="1"/>
          </p:cNvSpPr>
          <p:nvPr/>
        </p:nvSpPr>
        <p:spPr bwMode="auto">
          <a:xfrm>
            <a:off x="457200" y="3962400"/>
            <a:ext cx="4038600" cy="13716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3806"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3797" name="Object 15"/>
          <p:cNvGraphicFramePr>
            <a:graphicFrameLocks noChangeAspect="1"/>
          </p:cNvGraphicFramePr>
          <p:nvPr/>
        </p:nvGraphicFramePr>
        <p:xfrm>
          <a:off x="5313363" y="2133600"/>
          <a:ext cx="3254375" cy="1028700"/>
        </p:xfrm>
        <a:graphic>
          <a:graphicData uri="http://schemas.openxmlformats.org/presentationml/2006/ole">
            <p:oleObj spid="_x0000_s33797" name="Equation" r:id="rId7" imgW="2895480" imgH="914400" progId="Equation.DSMT4">
              <p:embed/>
            </p:oleObj>
          </a:graphicData>
        </a:graphic>
      </p:graphicFrame>
      <p:sp>
        <p:nvSpPr>
          <p:cNvPr id="33807" name="Text Box 19"/>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capacitor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33798" name="Object 27"/>
          <p:cNvGraphicFramePr>
            <a:graphicFrameLocks noChangeAspect="1"/>
          </p:cNvGraphicFramePr>
          <p:nvPr>
            <p:ph sz="quarter" idx="2"/>
          </p:nvPr>
        </p:nvGraphicFramePr>
        <p:xfrm>
          <a:off x="304800" y="1670050"/>
          <a:ext cx="4572000" cy="1682750"/>
        </p:xfrm>
        <a:graphic>
          <a:graphicData uri="http://schemas.openxmlformats.org/presentationml/2006/ole">
            <p:oleObj spid="_x0000_s33798" name="Drawing" r:id="rId8" imgW="4501619" imgH="1657350" progId="Canvas.Drawing.X">
              <p:embed/>
            </p:oleObj>
          </a:graphicData>
        </a:graphic>
      </p:graphicFrame>
      <p:graphicFrame>
        <p:nvGraphicFramePr>
          <p:cNvPr id="33799" name="Object 28"/>
          <p:cNvGraphicFramePr>
            <a:graphicFrameLocks noChangeAspect="1"/>
          </p:cNvGraphicFramePr>
          <p:nvPr>
            <p:ph sz="quarter" idx="4"/>
          </p:nvPr>
        </p:nvGraphicFramePr>
        <p:xfrm>
          <a:off x="5334000" y="3505200"/>
          <a:ext cx="3048000" cy="2782888"/>
        </p:xfrm>
        <a:graphic>
          <a:graphicData uri="http://schemas.openxmlformats.org/presentationml/2006/ole">
            <p:oleObj spid="_x0000_s33799" name="Drawing" r:id="rId9" imgW="3371642" imgH="3079442" progId="Canvas.Drawing.X">
              <p:embed/>
            </p:oleObj>
          </a:graphicData>
        </a:graphic>
      </p:graphicFrame>
      <p:sp>
        <p:nvSpPr>
          <p:cNvPr id="46" name="Oval 45"/>
          <p:cNvSpPr/>
          <p:nvPr/>
        </p:nvSpPr>
        <p:spPr>
          <a:xfrm>
            <a:off x="990600" y="4495800"/>
            <a:ext cx="3200400" cy="6858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9" name="Straight Connector 48"/>
          <p:cNvCxnSpPr>
            <a:stCxn id="46" idx="6"/>
            <a:endCxn id="78" idx="2"/>
          </p:cNvCxnSpPr>
          <p:nvPr/>
        </p:nvCxnSpPr>
        <p:spPr>
          <a:xfrm flipV="1">
            <a:off x="4191000" y="3352800"/>
            <a:ext cx="1752600" cy="14859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772400" y="44958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a:xfrm>
            <a:off x="7772400" y="39624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5" name="Straight Connector 54"/>
          <p:cNvCxnSpPr>
            <a:stCxn id="54" idx="6"/>
            <a:endCxn id="78" idx="5"/>
          </p:cNvCxnSpPr>
          <p:nvPr/>
        </p:nvCxnSpPr>
        <p:spPr>
          <a:xfrm flipV="1">
            <a:off x="7848600" y="3676089"/>
            <a:ext cx="696630" cy="324411"/>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2" idx="6"/>
            <a:endCxn id="78" idx="5"/>
          </p:cNvCxnSpPr>
          <p:nvPr/>
        </p:nvCxnSpPr>
        <p:spPr>
          <a:xfrm flipV="1">
            <a:off x="7848600" y="3676089"/>
            <a:ext cx="696630" cy="857811"/>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943600" y="2895600"/>
            <a:ext cx="3048000" cy="9144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15" name="TextBox 78"/>
          <p:cNvSpPr txBox="1">
            <a:spLocks noChangeArrowheads="1"/>
          </p:cNvSpPr>
          <p:nvPr/>
        </p:nvSpPr>
        <p:spPr bwMode="auto">
          <a:xfrm>
            <a:off x="6248400" y="3048000"/>
            <a:ext cx="2606675" cy="646113"/>
          </a:xfrm>
          <a:prstGeom prst="rect">
            <a:avLst/>
          </a:prstGeom>
          <a:noFill/>
          <a:ln w="9525">
            <a:noFill/>
            <a:miter lim="800000"/>
            <a:headEnd/>
            <a:tailEnd/>
          </a:ln>
        </p:spPr>
        <p:txBody>
          <a:bodyPr wrap="none">
            <a:spAutoFit/>
          </a:bodyPr>
          <a:lstStyle/>
          <a:p>
            <a:r>
              <a:rPr lang="en-US" b="1">
                <a:solidFill>
                  <a:srgbClr val="0070A0"/>
                </a:solidFill>
              </a:rPr>
              <a:t>Eventually, capacitor</a:t>
            </a:r>
          </a:p>
          <a:p>
            <a:r>
              <a:rPr lang="en-US" b="1">
                <a:solidFill>
                  <a:srgbClr val="0070A0"/>
                </a:solidFill>
              </a:rPr>
              <a:t> acts as open ~ </a:t>
            </a:r>
            <a:r>
              <a:rPr lang="en-US" b="1">
                <a:solidFill>
                  <a:srgbClr val="0070A0"/>
                </a:solidFill>
                <a:latin typeface="Symbol" pitchFamily="18" charset="2"/>
              </a:rPr>
              <a:t>G</a:t>
            </a:r>
            <a:r>
              <a:rPr lang="en-US" b="1">
                <a:solidFill>
                  <a:srgbClr val="0070A0"/>
                </a:solidFill>
              </a:rPr>
              <a:t> = 1 </a:t>
            </a:r>
          </a:p>
        </p:txBody>
      </p:sp>
      <p:sp>
        <p:nvSpPr>
          <p:cNvPr id="24" name="Slide Number Placeholder 23"/>
          <p:cNvSpPr>
            <a:spLocks noGrp="1"/>
          </p:cNvSpPr>
          <p:nvPr>
            <p:ph type="sldNum" sz="quarter" idx="12"/>
          </p:nvPr>
        </p:nvSpPr>
        <p:spPr/>
        <p:txBody>
          <a:bodyPr/>
          <a:lstStyle/>
          <a:p>
            <a:pPr>
              <a:defRPr/>
            </a:pPr>
            <a:fld id="{983A4D4D-F038-4B1A-A00F-00DE9D7543D3}"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2"/>
          <p:cNvSpPr>
            <a:spLocks noGrp="1" noChangeArrowheads="1"/>
          </p:cNvSpPr>
          <p:nvPr>
            <p:ph type="title" sz="quarter"/>
          </p:nvPr>
        </p:nvSpPr>
        <p:spPr/>
        <p:txBody>
          <a:bodyPr/>
          <a:lstStyle/>
          <a:p>
            <a:pPr algn="l" eaLnBrk="1" hangingPunct="1"/>
            <a:r>
              <a:rPr lang="en-US" sz="3200" dirty="0" smtClean="0">
                <a:solidFill>
                  <a:schemeClr val="tx1"/>
                </a:solidFill>
              </a:rPr>
              <a:t>Capacitive termination – 1</a:t>
            </a:r>
            <a:endParaRPr lang="en-US" sz="3200" dirty="0" smtClean="0">
              <a:solidFill>
                <a:srgbClr val="1C1C1C"/>
              </a:solidFill>
            </a:endParaRPr>
          </a:p>
        </p:txBody>
      </p:sp>
      <p:graphicFrame>
        <p:nvGraphicFramePr>
          <p:cNvPr id="34818" name="Object 20"/>
          <p:cNvGraphicFramePr>
            <a:graphicFrameLocks noChangeAspect="1"/>
          </p:cNvGraphicFramePr>
          <p:nvPr>
            <p:ph sz="quarter" idx="1"/>
          </p:nvPr>
        </p:nvGraphicFramePr>
        <p:xfrm>
          <a:off x="685800" y="3429000"/>
          <a:ext cx="3733800" cy="1697038"/>
        </p:xfrm>
        <a:graphic>
          <a:graphicData uri="http://schemas.openxmlformats.org/presentationml/2006/ole">
            <p:oleObj spid="_x0000_s34818" name="Equation" r:id="rId4" imgW="3632040" imgH="1650960" progId="Equation.DSMT4">
              <p:embed/>
            </p:oleObj>
          </a:graphicData>
        </a:graphic>
      </p:graphicFrame>
      <p:graphicFrame>
        <p:nvGraphicFramePr>
          <p:cNvPr id="34819" name="Object 3"/>
          <p:cNvGraphicFramePr>
            <a:graphicFrameLocks noChangeAspect="1"/>
          </p:cNvGraphicFramePr>
          <p:nvPr>
            <p:ph sz="quarter" idx="3"/>
          </p:nvPr>
        </p:nvGraphicFramePr>
        <p:xfrm>
          <a:off x="762000" y="5502275"/>
          <a:ext cx="1474788" cy="895350"/>
        </p:xfrm>
        <a:graphic>
          <a:graphicData uri="http://schemas.openxmlformats.org/presentationml/2006/ole">
            <p:oleObj spid="_x0000_s34819" name="Equation" r:id="rId5" imgW="1422360" imgH="863280" progId="Equation.DSMT4">
              <p:embed/>
            </p:oleObj>
          </a:graphicData>
        </a:graphic>
      </p:graphicFrame>
      <p:graphicFrame>
        <p:nvGraphicFramePr>
          <p:cNvPr id="34820"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34820" name="Drawing" r:id="rId6" imgW="6564240" imgH="303480" progId="Canvas.Drawing.X">
              <p:embed/>
            </p:oleObj>
          </a:graphicData>
        </a:graphic>
      </p:graphicFrame>
      <p:sp>
        <p:nvSpPr>
          <p:cNvPr id="34825"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4826"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4827"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4828"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4829" name="Rectangle 10"/>
          <p:cNvSpPr>
            <a:spLocks noChangeArrowheads="1"/>
          </p:cNvSpPr>
          <p:nvPr/>
        </p:nvSpPr>
        <p:spPr bwMode="auto">
          <a:xfrm>
            <a:off x="457200" y="3962400"/>
            <a:ext cx="4038600" cy="13716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4830"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4821" name="Object 15"/>
          <p:cNvGraphicFramePr>
            <a:graphicFrameLocks noChangeAspect="1"/>
          </p:cNvGraphicFramePr>
          <p:nvPr/>
        </p:nvGraphicFramePr>
        <p:xfrm>
          <a:off x="5313363" y="2133600"/>
          <a:ext cx="3254375" cy="1028700"/>
        </p:xfrm>
        <a:graphic>
          <a:graphicData uri="http://schemas.openxmlformats.org/presentationml/2006/ole">
            <p:oleObj spid="_x0000_s34821" name="Equation" r:id="rId7" imgW="2895480" imgH="914400" progId="Equation.DSMT4">
              <p:embed/>
            </p:oleObj>
          </a:graphicData>
        </a:graphic>
      </p:graphicFrame>
      <p:sp>
        <p:nvSpPr>
          <p:cNvPr id="34831" name="Text Box 19"/>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capacitor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34822" name="Object 27"/>
          <p:cNvGraphicFramePr>
            <a:graphicFrameLocks noChangeAspect="1"/>
          </p:cNvGraphicFramePr>
          <p:nvPr>
            <p:ph sz="quarter" idx="2"/>
          </p:nvPr>
        </p:nvGraphicFramePr>
        <p:xfrm>
          <a:off x="304800" y="1670050"/>
          <a:ext cx="4572000" cy="1682750"/>
        </p:xfrm>
        <a:graphic>
          <a:graphicData uri="http://schemas.openxmlformats.org/presentationml/2006/ole">
            <p:oleObj spid="_x0000_s34822" name="Drawing" r:id="rId8" imgW="4501619" imgH="1657350" progId="Canvas.Drawing.X">
              <p:embed/>
            </p:oleObj>
          </a:graphicData>
        </a:graphic>
      </p:graphicFrame>
      <p:graphicFrame>
        <p:nvGraphicFramePr>
          <p:cNvPr id="34823" name="Object 28"/>
          <p:cNvGraphicFramePr>
            <a:graphicFrameLocks noChangeAspect="1"/>
          </p:cNvGraphicFramePr>
          <p:nvPr>
            <p:ph sz="quarter" idx="4"/>
          </p:nvPr>
        </p:nvGraphicFramePr>
        <p:xfrm>
          <a:off x="5334000" y="3505200"/>
          <a:ext cx="3048000" cy="2782888"/>
        </p:xfrm>
        <a:graphic>
          <a:graphicData uri="http://schemas.openxmlformats.org/presentationml/2006/ole">
            <p:oleObj spid="_x0000_s34823" name="Drawing" r:id="rId9" imgW="3371642" imgH="3079442" progId="Canvas.Drawing.X">
              <p:embed/>
            </p:oleObj>
          </a:graphicData>
        </a:graphic>
      </p:graphicFrame>
      <p:sp>
        <p:nvSpPr>
          <p:cNvPr id="17" name="Oval 16"/>
          <p:cNvSpPr/>
          <p:nvPr/>
        </p:nvSpPr>
        <p:spPr>
          <a:xfrm>
            <a:off x="2362200" y="3657600"/>
            <a:ext cx="6858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a:stCxn id="67" idx="4"/>
            <a:endCxn id="17" idx="7"/>
          </p:cNvCxnSpPr>
          <p:nvPr/>
        </p:nvCxnSpPr>
        <p:spPr>
          <a:xfrm rot="5400000">
            <a:off x="3764407" y="2535961"/>
            <a:ext cx="371755" cy="2005433"/>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990600" y="4114800"/>
            <a:ext cx="3657600" cy="4572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Connector 27"/>
          <p:cNvCxnSpPr>
            <a:stCxn id="71" idx="0"/>
            <a:endCxn id="24" idx="5"/>
          </p:cNvCxnSpPr>
          <p:nvPr/>
        </p:nvCxnSpPr>
        <p:spPr>
          <a:xfrm rot="16200000" flipV="1">
            <a:off x="3680152" y="4937451"/>
            <a:ext cx="1286155" cy="421343"/>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6705600" y="57150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6705600" y="5105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a:stCxn id="36" idx="2"/>
            <a:endCxn id="71" idx="7"/>
          </p:cNvCxnSpPr>
          <p:nvPr/>
        </p:nvCxnSpPr>
        <p:spPr>
          <a:xfrm rot="10800000" flipV="1">
            <a:off x="5800116" y="5181600"/>
            <a:ext cx="905484" cy="72119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5" idx="2"/>
            <a:endCxn id="71" idx="7"/>
          </p:cNvCxnSpPr>
          <p:nvPr/>
        </p:nvCxnSpPr>
        <p:spPr>
          <a:xfrm rot="10800000" flipV="1">
            <a:off x="5800116" y="5791200"/>
            <a:ext cx="905484" cy="11159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990600" y="4495800"/>
            <a:ext cx="3200400" cy="6858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9" name="Straight Connector 48"/>
          <p:cNvCxnSpPr>
            <a:stCxn id="46" idx="6"/>
            <a:endCxn id="78" idx="3"/>
          </p:cNvCxnSpPr>
          <p:nvPr/>
        </p:nvCxnSpPr>
        <p:spPr>
          <a:xfrm flipV="1">
            <a:off x="4191000" y="3676089"/>
            <a:ext cx="2198970" cy="1162611"/>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772400" y="44958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a:xfrm>
            <a:off x="7772400" y="39624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5" name="Straight Connector 54"/>
          <p:cNvCxnSpPr>
            <a:stCxn id="54" idx="6"/>
            <a:endCxn id="78" idx="5"/>
          </p:cNvCxnSpPr>
          <p:nvPr/>
        </p:nvCxnSpPr>
        <p:spPr>
          <a:xfrm flipV="1">
            <a:off x="7848600" y="3676089"/>
            <a:ext cx="696630" cy="324411"/>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2" idx="6"/>
            <a:endCxn id="78" idx="5"/>
          </p:cNvCxnSpPr>
          <p:nvPr/>
        </p:nvCxnSpPr>
        <p:spPr>
          <a:xfrm flipV="1">
            <a:off x="7848600" y="3676089"/>
            <a:ext cx="696630" cy="857811"/>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3962400" y="28194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47" name="TextBox 67"/>
          <p:cNvSpPr txBox="1">
            <a:spLocks noChangeArrowheads="1"/>
          </p:cNvSpPr>
          <p:nvPr/>
        </p:nvSpPr>
        <p:spPr bwMode="auto">
          <a:xfrm>
            <a:off x="4114800" y="2895600"/>
            <a:ext cx="1684338"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sp>
        <p:nvSpPr>
          <p:cNvPr id="71" name="Oval 70"/>
          <p:cNvSpPr/>
          <p:nvPr/>
        </p:nvSpPr>
        <p:spPr>
          <a:xfrm>
            <a:off x="2743200" y="5791200"/>
            <a:ext cx="35814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49" name="TextBox 71"/>
          <p:cNvSpPr txBox="1">
            <a:spLocks noChangeArrowheads="1"/>
          </p:cNvSpPr>
          <p:nvPr/>
        </p:nvSpPr>
        <p:spPr bwMode="auto">
          <a:xfrm>
            <a:off x="3200400" y="5867400"/>
            <a:ext cx="2606675" cy="646113"/>
          </a:xfrm>
          <a:prstGeom prst="rect">
            <a:avLst/>
          </a:prstGeom>
          <a:noFill/>
          <a:ln w="9525">
            <a:noFill/>
            <a:miter lim="800000"/>
            <a:headEnd/>
            <a:tailEnd/>
          </a:ln>
        </p:spPr>
        <p:txBody>
          <a:bodyPr wrap="none">
            <a:spAutoFit/>
          </a:bodyPr>
          <a:lstStyle/>
          <a:p>
            <a:r>
              <a:rPr lang="en-US" b="1">
                <a:solidFill>
                  <a:srgbClr val="008000"/>
                </a:solidFill>
              </a:rPr>
              <a:t>Initially, capacitor</a:t>
            </a:r>
          </a:p>
          <a:p>
            <a:r>
              <a:rPr lang="en-US" b="1">
                <a:solidFill>
                  <a:srgbClr val="008000"/>
                </a:solidFill>
              </a:rPr>
              <a:t> acts as short ~ </a:t>
            </a:r>
            <a:r>
              <a:rPr lang="en-US" b="1">
                <a:solidFill>
                  <a:srgbClr val="008000"/>
                </a:solidFill>
                <a:latin typeface="Symbol" pitchFamily="18" charset="2"/>
              </a:rPr>
              <a:t>G</a:t>
            </a:r>
            <a:r>
              <a:rPr lang="en-US" b="1">
                <a:solidFill>
                  <a:srgbClr val="008000"/>
                </a:solidFill>
              </a:rPr>
              <a:t> = -1 </a:t>
            </a:r>
          </a:p>
        </p:txBody>
      </p:sp>
      <p:sp>
        <p:nvSpPr>
          <p:cNvPr id="78" name="Oval 77"/>
          <p:cNvSpPr/>
          <p:nvPr/>
        </p:nvSpPr>
        <p:spPr>
          <a:xfrm>
            <a:off x="5943600" y="2895600"/>
            <a:ext cx="3048000" cy="9144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51" name="TextBox 78"/>
          <p:cNvSpPr txBox="1">
            <a:spLocks noChangeArrowheads="1"/>
          </p:cNvSpPr>
          <p:nvPr/>
        </p:nvSpPr>
        <p:spPr bwMode="auto">
          <a:xfrm>
            <a:off x="6248400" y="3048000"/>
            <a:ext cx="2606675" cy="646113"/>
          </a:xfrm>
          <a:prstGeom prst="rect">
            <a:avLst/>
          </a:prstGeom>
          <a:noFill/>
          <a:ln w="9525">
            <a:noFill/>
            <a:miter lim="800000"/>
            <a:headEnd/>
            <a:tailEnd/>
          </a:ln>
        </p:spPr>
        <p:txBody>
          <a:bodyPr wrap="none">
            <a:spAutoFit/>
          </a:bodyPr>
          <a:lstStyle/>
          <a:p>
            <a:r>
              <a:rPr lang="en-US" b="1" dirty="0">
                <a:solidFill>
                  <a:srgbClr val="0070A0"/>
                </a:solidFill>
              </a:rPr>
              <a:t>Eventually, capacitor</a:t>
            </a:r>
          </a:p>
          <a:p>
            <a:r>
              <a:rPr lang="en-US" b="1" dirty="0">
                <a:solidFill>
                  <a:srgbClr val="0070A0"/>
                </a:solidFill>
              </a:rPr>
              <a:t> acts as open ~ </a:t>
            </a:r>
            <a:r>
              <a:rPr lang="en-US" b="1" dirty="0">
                <a:solidFill>
                  <a:srgbClr val="0070A0"/>
                </a:solidFill>
                <a:latin typeface="Symbol" pitchFamily="18" charset="2"/>
              </a:rPr>
              <a:t>G</a:t>
            </a:r>
            <a:r>
              <a:rPr lang="en-US" b="1" dirty="0">
                <a:solidFill>
                  <a:srgbClr val="0070A0"/>
                </a:solidFill>
              </a:rPr>
              <a:t> = 1 </a:t>
            </a:r>
          </a:p>
        </p:txBody>
      </p:sp>
      <p:sp>
        <p:nvSpPr>
          <p:cNvPr id="38" name="Slide Number Placeholder 37"/>
          <p:cNvSpPr>
            <a:spLocks noGrp="1"/>
          </p:cNvSpPr>
          <p:nvPr>
            <p:ph type="sldNum" sz="quarter" idx="12"/>
          </p:nvPr>
        </p:nvSpPr>
        <p:spPr/>
        <p:txBody>
          <a:bodyPr/>
          <a:lstStyle/>
          <a:p>
            <a:pPr>
              <a:defRPr/>
            </a:pPr>
            <a:fld id="{983A4D4D-F038-4B1A-A00F-00DE9D7543D3}"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a:t>
            </a:r>
          </a:p>
        </p:txBody>
      </p:sp>
      <p:graphicFrame>
        <p:nvGraphicFramePr>
          <p:cNvPr id="35842"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35842" name="Equation" r:id="rId4" imgW="1790640" imgH="1498320" progId="Equation.DSMT4">
              <p:embed/>
            </p:oleObj>
          </a:graphicData>
        </a:graphic>
      </p:graphicFrame>
      <p:graphicFrame>
        <p:nvGraphicFramePr>
          <p:cNvPr id="35843"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35843" name="Drawing" r:id="rId5" imgW="6564240" imgH="303480" progId="Canvas.Drawing.X">
              <p:embed/>
            </p:oleObj>
          </a:graphicData>
        </a:graphic>
      </p:graphicFrame>
      <p:sp>
        <p:nvSpPr>
          <p:cNvPr id="3585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585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585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585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585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585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585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5844" name="Object 14"/>
          <p:cNvGraphicFramePr>
            <a:graphicFrameLocks noChangeAspect="1"/>
          </p:cNvGraphicFramePr>
          <p:nvPr/>
        </p:nvGraphicFramePr>
        <p:xfrm>
          <a:off x="3429000" y="2006600"/>
          <a:ext cx="1751013" cy="1651000"/>
        </p:xfrm>
        <a:graphic>
          <a:graphicData uri="http://schemas.openxmlformats.org/presentationml/2006/ole">
            <p:oleObj spid="_x0000_s35844" name="Equation" r:id="rId6" imgW="1790640" imgH="1688760" progId="Equation.DSMT4">
              <p:embed/>
            </p:oleObj>
          </a:graphicData>
        </a:graphic>
      </p:graphicFrame>
      <p:graphicFrame>
        <p:nvGraphicFramePr>
          <p:cNvPr id="35845"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35845" name="Drawing" r:id="rId7" imgW="3371642" imgH="3079442" progId="Canvas.Drawing.X">
              <p:embed/>
            </p:oleObj>
          </a:graphicData>
        </a:graphic>
      </p:graphicFrame>
      <p:graphicFrame>
        <p:nvGraphicFramePr>
          <p:cNvPr id="35846" name="Object 21"/>
          <p:cNvGraphicFramePr>
            <a:graphicFrameLocks noChangeAspect="1"/>
          </p:cNvGraphicFramePr>
          <p:nvPr/>
        </p:nvGraphicFramePr>
        <p:xfrm>
          <a:off x="457200" y="1905000"/>
          <a:ext cx="2743200" cy="1751013"/>
        </p:xfrm>
        <a:graphic>
          <a:graphicData uri="http://schemas.openxmlformats.org/presentationml/2006/ole">
            <p:oleObj spid="_x0000_s35846" name="Drawing" r:id="rId8" imgW="2774788" imgH="1771650" progId="Canvas.Drawing.X">
              <p:embed/>
            </p:oleObj>
          </a:graphicData>
        </a:graphic>
      </p:graphicFrame>
      <p:graphicFrame>
        <p:nvGraphicFramePr>
          <p:cNvPr id="35847"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35847" name="Drawing" r:id="rId9" imgW="2774788" imgH="1771650" progId="Canvas.Drawing.X">
              <p:embed/>
            </p:oleObj>
          </a:graphicData>
        </a:graphic>
      </p:graphicFrame>
      <p:graphicFrame>
        <p:nvGraphicFramePr>
          <p:cNvPr id="35848"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35848" name="Drawing" r:id="rId10" imgW="3371642" imgH="3079442" progId="Canvas.Drawing.X">
              <p:embed/>
            </p:oleObj>
          </a:graphicData>
        </a:graphic>
      </p:graphicFrame>
      <p:sp>
        <p:nvSpPr>
          <p:cNvPr id="17" name="Slide Number Placeholder 16"/>
          <p:cNvSpPr>
            <a:spLocks noGrp="1"/>
          </p:cNvSpPr>
          <p:nvPr>
            <p:ph type="sldNum" sz="quarter" idx="12"/>
          </p:nvPr>
        </p:nvSpPr>
        <p:spPr/>
        <p:txBody>
          <a:bodyPr/>
          <a:lstStyle/>
          <a:p>
            <a:pPr>
              <a:defRPr/>
            </a:pPr>
            <a:fld id="{983A4D4D-F038-4B1A-A00F-00DE9D7543D3}"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7"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 </a:t>
            </a:r>
            <a:r>
              <a:rPr lang="en-US" sz="2800" dirty="0" smtClean="0">
                <a:solidFill>
                  <a:schemeClr val="tx1"/>
                </a:solidFill>
              </a:rPr>
              <a:t>– details ii</a:t>
            </a:r>
          </a:p>
        </p:txBody>
      </p:sp>
      <p:graphicFrame>
        <p:nvGraphicFramePr>
          <p:cNvPr id="37890"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37890" name="Equation" r:id="rId3" imgW="1790640" imgH="1498320" progId="Equation.DSMT4">
              <p:embed/>
            </p:oleObj>
          </a:graphicData>
        </a:graphic>
      </p:graphicFrame>
      <p:graphicFrame>
        <p:nvGraphicFramePr>
          <p:cNvPr id="37891"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37891" name="Drawing" r:id="rId4" imgW="6564240" imgH="303480" progId="Canvas.Drawing.X">
              <p:embed/>
            </p:oleObj>
          </a:graphicData>
        </a:graphic>
      </p:graphicFrame>
      <p:sp>
        <p:nvSpPr>
          <p:cNvPr id="37898"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7899"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7900"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7901"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7902"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7903"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7904"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7892" name="Object 14"/>
          <p:cNvGraphicFramePr>
            <a:graphicFrameLocks noChangeAspect="1"/>
          </p:cNvGraphicFramePr>
          <p:nvPr/>
        </p:nvGraphicFramePr>
        <p:xfrm>
          <a:off x="3429000" y="2006600"/>
          <a:ext cx="1751013" cy="1651000"/>
        </p:xfrm>
        <a:graphic>
          <a:graphicData uri="http://schemas.openxmlformats.org/presentationml/2006/ole">
            <p:oleObj spid="_x0000_s37892" name="Equation" r:id="rId5" imgW="1790640" imgH="1688760" progId="Equation.DSMT4">
              <p:embed/>
            </p:oleObj>
          </a:graphicData>
        </a:graphic>
      </p:graphicFrame>
      <p:graphicFrame>
        <p:nvGraphicFramePr>
          <p:cNvPr id="37893"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37893" name="Drawing" r:id="rId6" imgW="3371642" imgH="3079442" progId="Canvas.Drawing.X">
              <p:embed/>
            </p:oleObj>
          </a:graphicData>
        </a:graphic>
      </p:graphicFrame>
      <p:graphicFrame>
        <p:nvGraphicFramePr>
          <p:cNvPr id="37894" name="Object 21"/>
          <p:cNvGraphicFramePr>
            <a:graphicFrameLocks noChangeAspect="1"/>
          </p:cNvGraphicFramePr>
          <p:nvPr/>
        </p:nvGraphicFramePr>
        <p:xfrm>
          <a:off x="457200" y="1905000"/>
          <a:ext cx="2743200" cy="1751013"/>
        </p:xfrm>
        <a:graphic>
          <a:graphicData uri="http://schemas.openxmlformats.org/presentationml/2006/ole">
            <p:oleObj spid="_x0000_s37894" name="Drawing" r:id="rId7" imgW="2774788" imgH="1771650" progId="Canvas.Drawing.X">
              <p:embed/>
            </p:oleObj>
          </a:graphicData>
        </a:graphic>
      </p:graphicFrame>
      <p:graphicFrame>
        <p:nvGraphicFramePr>
          <p:cNvPr id="37895"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37895" name="Drawing" r:id="rId8" imgW="2774788" imgH="1771650" progId="Canvas.Drawing.X">
              <p:embed/>
            </p:oleObj>
          </a:graphicData>
        </a:graphic>
      </p:graphicFrame>
      <p:graphicFrame>
        <p:nvGraphicFramePr>
          <p:cNvPr id="37896"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37896" name="Drawing" r:id="rId9" imgW="3371642" imgH="3079442" progId="Canvas.Drawing.X">
              <p:embed/>
            </p:oleObj>
          </a:graphicData>
        </a:graphic>
      </p:graphicFrame>
      <p:cxnSp>
        <p:nvCxnSpPr>
          <p:cNvPr id="27" name="Straight Connector 26"/>
          <p:cNvCxnSpPr>
            <a:stCxn id="39" idx="7"/>
            <a:endCxn id="33" idx="4"/>
          </p:cNvCxnSpPr>
          <p:nvPr/>
        </p:nvCxnSpPr>
        <p:spPr>
          <a:xfrm rot="5400000" flipH="1" flipV="1">
            <a:off x="5883017" y="541687"/>
            <a:ext cx="754670" cy="2109696"/>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934200" y="31242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934200" y="25908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a:stCxn id="33" idx="4"/>
            <a:endCxn id="28" idx="0"/>
          </p:cNvCxnSpPr>
          <p:nvPr/>
        </p:nvCxnSpPr>
        <p:spPr>
          <a:xfrm rot="5400000">
            <a:off x="6210300" y="2019300"/>
            <a:ext cx="1905000" cy="3048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0"/>
            <a:endCxn id="33" idx="4"/>
          </p:cNvCxnSpPr>
          <p:nvPr/>
        </p:nvCxnSpPr>
        <p:spPr>
          <a:xfrm rot="5400000" flipH="1" flipV="1">
            <a:off x="6477000" y="1752600"/>
            <a:ext cx="1371600" cy="3048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791200" y="304800"/>
            <a:ext cx="3048000" cy="9144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11" name="TextBox 33"/>
          <p:cNvSpPr txBox="1">
            <a:spLocks noChangeArrowheads="1"/>
          </p:cNvSpPr>
          <p:nvPr/>
        </p:nvSpPr>
        <p:spPr bwMode="auto">
          <a:xfrm>
            <a:off x="5867400" y="457200"/>
            <a:ext cx="2836033" cy="646331"/>
          </a:xfrm>
          <a:prstGeom prst="rect">
            <a:avLst/>
          </a:prstGeom>
          <a:noFill/>
          <a:ln w="9525">
            <a:noFill/>
            <a:miter lim="800000"/>
            <a:headEnd/>
            <a:tailEnd/>
          </a:ln>
        </p:spPr>
        <p:txBody>
          <a:bodyPr wrap="none">
            <a:spAutoFit/>
          </a:bodyPr>
          <a:lstStyle/>
          <a:p>
            <a:pPr algn="ctr"/>
            <a:r>
              <a:rPr lang="en-US" b="1" dirty="0">
                <a:solidFill>
                  <a:srgbClr val="008000"/>
                </a:solidFill>
              </a:rPr>
              <a:t>Initially, series </a:t>
            </a:r>
            <a:r>
              <a:rPr lang="en-US" b="1" dirty="0" smtClean="0">
                <a:solidFill>
                  <a:srgbClr val="008000"/>
                </a:solidFill>
              </a:rPr>
              <a:t>RC acts </a:t>
            </a:r>
          </a:p>
          <a:p>
            <a:pPr algn="ctr"/>
            <a:r>
              <a:rPr lang="en-US" b="1" dirty="0" smtClean="0">
                <a:solidFill>
                  <a:srgbClr val="008000"/>
                </a:solidFill>
              </a:rPr>
              <a:t>as R </a:t>
            </a:r>
            <a:r>
              <a:rPr lang="en-US" b="1" dirty="0">
                <a:solidFill>
                  <a:srgbClr val="008000"/>
                </a:solidFill>
              </a:rPr>
              <a:t>~ </a:t>
            </a:r>
            <a:r>
              <a:rPr lang="en-US" b="1" dirty="0">
                <a:solidFill>
                  <a:srgbClr val="008000"/>
                </a:solidFill>
                <a:latin typeface="Symbol" pitchFamily="18" charset="2"/>
              </a:rPr>
              <a:t>G</a:t>
            </a:r>
            <a:r>
              <a:rPr lang="en-US" b="1" dirty="0">
                <a:solidFill>
                  <a:srgbClr val="008000"/>
                </a:solidFill>
              </a:rPr>
              <a:t> = (R-</a:t>
            </a:r>
            <a:r>
              <a:rPr lang="en-US" b="1" dirty="0" err="1">
                <a:solidFill>
                  <a:srgbClr val="008000"/>
                </a:solidFill>
              </a:rPr>
              <a:t>Zo</a:t>
            </a:r>
            <a:r>
              <a:rPr lang="en-US" b="1" dirty="0">
                <a:solidFill>
                  <a:srgbClr val="008000"/>
                </a:solidFill>
              </a:rPr>
              <a:t>)/(</a:t>
            </a:r>
            <a:r>
              <a:rPr lang="en-US" b="1" dirty="0" err="1">
                <a:solidFill>
                  <a:srgbClr val="008000"/>
                </a:solidFill>
              </a:rPr>
              <a:t>R+Z</a:t>
            </a:r>
            <a:r>
              <a:rPr lang="en-US" b="1" baseline="-25000" dirty="0" err="1">
                <a:solidFill>
                  <a:srgbClr val="008000"/>
                </a:solidFill>
              </a:rPr>
              <a:t>o</a:t>
            </a:r>
            <a:r>
              <a:rPr lang="en-US" b="1" dirty="0">
                <a:solidFill>
                  <a:srgbClr val="008000"/>
                </a:solidFill>
              </a:rPr>
              <a:t>) </a:t>
            </a:r>
          </a:p>
        </p:txBody>
      </p:sp>
      <p:sp>
        <p:nvSpPr>
          <p:cNvPr id="39" name="Oval 38"/>
          <p:cNvSpPr/>
          <p:nvPr/>
        </p:nvSpPr>
        <p:spPr>
          <a:xfrm>
            <a:off x="3124200" y="1828800"/>
            <a:ext cx="2438400" cy="9906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Slide Number Placeholder 24"/>
          <p:cNvSpPr>
            <a:spLocks noGrp="1"/>
          </p:cNvSpPr>
          <p:nvPr>
            <p:ph type="sldNum" sz="quarter" idx="12"/>
          </p:nvPr>
        </p:nvSpPr>
        <p:spPr/>
        <p:txBody>
          <a:bodyPr/>
          <a:lstStyle/>
          <a:p>
            <a:pPr>
              <a:defRPr/>
            </a:pPr>
            <a:fld id="{983A4D4D-F038-4B1A-A00F-00DE9D7543D3}"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 </a:t>
            </a:r>
            <a:r>
              <a:rPr lang="en-US" sz="2800" dirty="0" smtClean="0">
                <a:solidFill>
                  <a:schemeClr val="tx1"/>
                </a:solidFill>
              </a:rPr>
              <a:t>– details iii</a:t>
            </a:r>
          </a:p>
        </p:txBody>
      </p:sp>
      <p:graphicFrame>
        <p:nvGraphicFramePr>
          <p:cNvPr id="38914"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38914" name="Equation" r:id="rId3" imgW="1790640" imgH="1498320" progId="Equation.DSMT4">
              <p:embed/>
            </p:oleObj>
          </a:graphicData>
        </a:graphic>
      </p:graphicFrame>
      <p:graphicFrame>
        <p:nvGraphicFramePr>
          <p:cNvPr id="38915"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38915" name="Drawing" r:id="rId4" imgW="6564240" imgH="303480" progId="Canvas.Drawing.X">
              <p:embed/>
            </p:oleObj>
          </a:graphicData>
        </a:graphic>
      </p:graphicFrame>
      <p:sp>
        <p:nvSpPr>
          <p:cNvPr id="38922"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8923"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8924"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8925"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8926"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8927"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8928"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8916" name="Object 14"/>
          <p:cNvGraphicFramePr>
            <a:graphicFrameLocks noChangeAspect="1"/>
          </p:cNvGraphicFramePr>
          <p:nvPr/>
        </p:nvGraphicFramePr>
        <p:xfrm>
          <a:off x="3429000" y="2006600"/>
          <a:ext cx="1751013" cy="1651000"/>
        </p:xfrm>
        <a:graphic>
          <a:graphicData uri="http://schemas.openxmlformats.org/presentationml/2006/ole">
            <p:oleObj spid="_x0000_s38916" name="Equation" r:id="rId5" imgW="1790640" imgH="1688760" progId="Equation.DSMT4">
              <p:embed/>
            </p:oleObj>
          </a:graphicData>
        </a:graphic>
      </p:graphicFrame>
      <p:graphicFrame>
        <p:nvGraphicFramePr>
          <p:cNvPr id="38917"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38917" name="Drawing" r:id="rId6" imgW="3371642" imgH="3079442" progId="Canvas.Drawing.X">
              <p:embed/>
            </p:oleObj>
          </a:graphicData>
        </a:graphic>
      </p:graphicFrame>
      <p:graphicFrame>
        <p:nvGraphicFramePr>
          <p:cNvPr id="38918" name="Object 21"/>
          <p:cNvGraphicFramePr>
            <a:graphicFrameLocks noChangeAspect="1"/>
          </p:cNvGraphicFramePr>
          <p:nvPr/>
        </p:nvGraphicFramePr>
        <p:xfrm>
          <a:off x="457200" y="1905000"/>
          <a:ext cx="2743200" cy="1751013"/>
        </p:xfrm>
        <a:graphic>
          <a:graphicData uri="http://schemas.openxmlformats.org/presentationml/2006/ole">
            <p:oleObj spid="_x0000_s38918" name="Drawing" r:id="rId7" imgW="2774788" imgH="1771650" progId="Canvas.Drawing.X">
              <p:embed/>
            </p:oleObj>
          </a:graphicData>
        </a:graphic>
      </p:graphicFrame>
      <p:graphicFrame>
        <p:nvGraphicFramePr>
          <p:cNvPr id="38919"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38919" name="Drawing" r:id="rId8" imgW="2774788" imgH="1771650" progId="Canvas.Drawing.X">
              <p:embed/>
            </p:oleObj>
          </a:graphicData>
        </a:graphic>
      </p:graphicFrame>
      <p:graphicFrame>
        <p:nvGraphicFramePr>
          <p:cNvPr id="38920"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38920" name="Drawing" r:id="rId9" imgW="3371642" imgH="3079442" progId="Canvas.Drawing.X">
              <p:embed/>
            </p:oleObj>
          </a:graphicData>
        </a:graphic>
      </p:graphicFrame>
      <p:sp>
        <p:nvSpPr>
          <p:cNvPr id="20" name="Oval 19"/>
          <p:cNvSpPr/>
          <p:nvPr/>
        </p:nvSpPr>
        <p:spPr>
          <a:xfrm>
            <a:off x="3048000" y="2895600"/>
            <a:ext cx="2286000" cy="8382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25" idx="0"/>
            <a:endCxn id="20" idx="3"/>
          </p:cNvCxnSpPr>
          <p:nvPr/>
        </p:nvCxnSpPr>
        <p:spPr>
          <a:xfrm rot="16200000" flipV="1">
            <a:off x="3306414" y="3687413"/>
            <a:ext cx="275151" cy="122423"/>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48600" y="22098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a:stCxn id="25" idx="6"/>
            <a:endCxn id="22" idx="3"/>
          </p:cNvCxnSpPr>
          <p:nvPr/>
        </p:nvCxnSpPr>
        <p:spPr>
          <a:xfrm flipV="1">
            <a:off x="5029200" y="2274841"/>
            <a:ext cx="2830559" cy="2106659"/>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5" idx="6"/>
          </p:cNvCxnSpPr>
          <p:nvPr/>
        </p:nvCxnSpPr>
        <p:spPr>
          <a:xfrm flipV="1">
            <a:off x="5029200" y="2743200"/>
            <a:ext cx="2819400" cy="16383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981200" y="3886200"/>
            <a:ext cx="3048000" cy="9906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35" name="TextBox 25"/>
          <p:cNvSpPr txBox="1">
            <a:spLocks noChangeArrowheads="1"/>
          </p:cNvSpPr>
          <p:nvPr/>
        </p:nvSpPr>
        <p:spPr bwMode="auto">
          <a:xfrm>
            <a:off x="2209800" y="4038600"/>
            <a:ext cx="2503488" cy="646113"/>
          </a:xfrm>
          <a:prstGeom prst="rect">
            <a:avLst/>
          </a:prstGeom>
          <a:noFill/>
          <a:ln w="9525">
            <a:noFill/>
            <a:miter lim="800000"/>
            <a:headEnd/>
            <a:tailEnd/>
          </a:ln>
        </p:spPr>
        <p:txBody>
          <a:bodyPr wrap="none">
            <a:spAutoFit/>
          </a:bodyPr>
          <a:lstStyle/>
          <a:p>
            <a:r>
              <a:rPr lang="en-US" b="1">
                <a:solidFill>
                  <a:srgbClr val="0070A0"/>
                </a:solidFill>
              </a:rPr>
              <a:t>Eventually, series RC</a:t>
            </a:r>
          </a:p>
          <a:p>
            <a:r>
              <a:rPr lang="en-US" b="1">
                <a:solidFill>
                  <a:srgbClr val="0070A0"/>
                </a:solidFill>
              </a:rPr>
              <a:t> acts as open ~ </a:t>
            </a:r>
            <a:r>
              <a:rPr lang="en-US" b="1">
                <a:solidFill>
                  <a:srgbClr val="0070A0"/>
                </a:solidFill>
                <a:latin typeface="Symbol" pitchFamily="18" charset="2"/>
              </a:rPr>
              <a:t>G</a:t>
            </a:r>
            <a:r>
              <a:rPr lang="en-US" b="1">
                <a:solidFill>
                  <a:srgbClr val="0070A0"/>
                </a:solidFill>
              </a:rPr>
              <a:t> = 1 </a:t>
            </a:r>
          </a:p>
        </p:txBody>
      </p:sp>
      <p:sp>
        <p:nvSpPr>
          <p:cNvPr id="45" name="Oval 44"/>
          <p:cNvSpPr/>
          <p:nvPr/>
        </p:nvSpPr>
        <p:spPr>
          <a:xfrm>
            <a:off x="7848600" y="26670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Slide Number Placeholder 25"/>
          <p:cNvSpPr>
            <a:spLocks noGrp="1"/>
          </p:cNvSpPr>
          <p:nvPr>
            <p:ph type="sldNum" sz="quarter" idx="12"/>
          </p:nvPr>
        </p:nvSpPr>
        <p:spPr/>
        <p:txBody>
          <a:bodyPr/>
          <a:lstStyle/>
          <a:p>
            <a:pPr>
              <a:defRPr/>
            </a:pPr>
            <a:fld id="{983A4D4D-F038-4B1A-A00F-00DE9D7543D3}"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5"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 – 2</a:t>
            </a:r>
          </a:p>
        </p:txBody>
      </p:sp>
      <p:graphicFrame>
        <p:nvGraphicFramePr>
          <p:cNvPr id="39938"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39938" name="Equation" r:id="rId3" imgW="1790640" imgH="1498320" progId="Equation.DSMT4">
              <p:embed/>
            </p:oleObj>
          </a:graphicData>
        </a:graphic>
      </p:graphicFrame>
      <p:graphicFrame>
        <p:nvGraphicFramePr>
          <p:cNvPr id="39939"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39939" name="Drawing" r:id="rId4" imgW="6564240" imgH="303480" progId="Canvas.Drawing.X">
              <p:embed/>
            </p:oleObj>
          </a:graphicData>
        </a:graphic>
      </p:graphicFrame>
      <p:sp>
        <p:nvSpPr>
          <p:cNvPr id="39946"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39947"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39948"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39949"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39950"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9951"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39952"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39940" name="Object 14"/>
          <p:cNvGraphicFramePr>
            <a:graphicFrameLocks noChangeAspect="1"/>
          </p:cNvGraphicFramePr>
          <p:nvPr/>
        </p:nvGraphicFramePr>
        <p:xfrm>
          <a:off x="3429000" y="2006600"/>
          <a:ext cx="1751013" cy="1651000"/>
        </p:xfrm>
        <a:graphic>
          <a:graphicData uri="http://schemas.openxmlformats.org/presentationml/2006/ole">
            <p:oleObj spid="_x0000_s39940" name="Equation" r:id="rId5" imgW="1790640" imgH="1688760" progId="Equation.DSMT4">
              <p:embed/>
            </p:oleObj>
          </a:graphicData>
        </a:graphic>
      </p:graphicFrame>
      <p:graphicFrame>
        <p:nvGraphicFramePr>
          <p:cNvPr id="39941"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39941" name="Drawing" r:id="rId6" imgW="3371642" imgH="3079442" progId="Canvas.Drawing.X">
              <p:embed/>
            </p:oleObj>
          </a:graphicData>
        </a:graphic>
      </p:graphicFrame>
      <p:graphicFrame>
        <p:nvGraphicFramePr>
          <p:cNvPr id="39942" name="Object 21"/>
          <p:cNvGraphicFramePr>
            <a:graphicFrameLocks noChangeAspect="1"/>
          </p:cNvGraphicFramePr>
          <p:nvPr/>
        </p:nvGraphicFramePr>
        <p:xfrm>
          <a:off x="457200" y="1905000"/>
          <a:ext cx="2743200" cy="1751013"/>
        </p:xfrm>
        <a:graphic>
          <a:graphicData uri="http://schemas.openxmlformats.org/presentationml/2006/ole">
            <p:oleObj spid="_x0000_s39942" name="Drawing" r:id="rId7" imgW="2774788" imgH="1771650" progId="Canvas.Drawing.X">
              <p:embed/>
            </p:oleObj>
          </a:graphicData>
        </a:graphic>
      </p:graphicFrame>
      <p:graphicFrame>
        <p:nvGraphicFramePr>
          <p:cNvPr id="39943"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39943" name="Drawing" r:id="rId8" imgW="2774788" imgH="1771650" progId="Canvas.Drawing.X">
              <p:embed/>
            </p:oleObj>
          </a:graphicData>
        </a:graphic>
      </p:graphicFrame>
      <p:graphicFrame>
        <p:nvGraphicFramePr>
          <p:cNvPr id="39944"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39944" name="Drawing" r:id="rId9" imgW="3371642" imgH="3079442" progId="Canvas.Drawing.X">
              <p:embed/>
            </p:oleObj>
          </a:graphicData>
        </a:graphic>
      </p:graphicFrame>
      <p:sp>
        <p:nvSpPr>
          <p:cNvPr id="17" name="Oval 16"/>
          <p:cNvSpPr/>
          <p:nvPr/>
        </p:nvSpPr>
        <p:spPr>
          <a:xfrm>
            <a:off x="7010400" y="13716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858000" y="3276600"/>
            <a:ext cx="1143000" cy="5334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3048000" y="2895600"/>
            <a:ext cx="2286000" cy="8382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25" idx="0"/>
            <a:endCxn id="20" idx="3"/>
          </p:cNvCxnSpPr>
          <p:nvPr/>
        </p:nvCxnSpPr>
        <p:spPr>
          <a:xfrm rot="16200000" flipV="1">
            <a:off x="3306414" y="3687413"/>
            <a:ext cx="275151" cy="122423"/>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48600" y="22098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a:stCxn id="25" idx="6"/>
            <a:endCxn id="22" idx="3"/>
          </p:cNvCxnSpPr>
          <p:nvPr/>
        </p:nvCxnSpPr>
        <p:spPr>
          <a:xfrm flipV="1">
            <a:off x="5029200" y="2274841"/>
            <a:ext cx="2830559" cy="2106659"/>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5" idx="6"/>
          </p:cNvCxnSpPr>
          <p:nvPr/>
        </p:nvCxnSpPr>
        <p:spPr>
          <a:xfrm flipV="1">
            <a:off x="5029200" y="2743200"/>
            <a:ext cx="2819400" cy="16383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981200" y="3886200"/>
            <a:ext cx="3048000" cy="9906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61" name="TextBox 25"/>
          <p:cNvSpPr txBox="1">
            <a:spLocks noChangeArrowheads="1"/>
          </p:cNvSpPr>
          <p:nvPr/>
        </p:nvSpPr>
        <p:spPr bwMode="auto">
          <a:xfrm>
            <a:off x="2209800" y="4038600"/>
            <a:ext cx="2503488" cy="646113"/>
          </a:xfrm>
          <a:prstGeom prst="rect">
            <a:avLst/>
          </a:prstGeom>
          <a:noFill/>
          <a:ln w="9525">
            <a:noFill/>
            <a:miter lim="800000"/>
            <a:headEnd/>
            <a:tailEnd/>
          </a:ln>
        </p:spPr>
        <p:txBody>
          <a:bodyPr wrap="none">
            <a:spAutoFit/>
          </a:bodyPr>
          <a:lstStyle/>
          <a:p>
            <a:r>
              <a:rPr lang="en-US" b="1">
                <a:solidFill>
                  <a:srgbClr val="0070A0"/>
                </a:solidFill>
              </a:rPr>
              <a:t>Eventually, series RC</a:t>
            </a:r>
          </a:p>
          <a:p>
            <a:r>
              <a:rPr lang="en-US" b="1">
                <a:solidFill>
                  <a:srgbClr val="0070A0"/>
                </a:solidFill>
              </a:rPr>
              <a:t> acts as open ~ </a:t>
            </a:r>
            <a:r>
              <a:rPr lang="en-US" b="1">
                <a:solidFill>
                  <a:srgbClr val="0070A0"/>
                </a:solidFill>
                <a:latin typeface="Symbol" pitchFamily="18" charset="2"/>
              </a:rPr>
              <a:t>G</a:t>
            </a:r>
            <a:r>
              <a:rPr lang="en-US" b="1">
                <a:solidFill>
                  <a:srgbClr val="0070A0"/>
                </a:solidFill>
              </a:rPr>
              <a:t> = 1 </a:t>
            </a:r>
          </a:p>
        </p:txBody>
      </p:sp>
      <p:cxnSp>
        <p:nvCxnSpPr>
          <p:cNvPr id="27" name="Straight Connector 26"/>
          <p:cNvCxnSpPr>
            <a:stCxn id="39" idx="7"/>
            <a:endCxn id="33" idx="4"/>
          </p:cNvCxnSpPr>
          <p:nvPr/>
        </p:nvCxnSpPr>
        <p:spPr>
          <a:xfrm rot="5400000" flipH="1" flipV="1">
            <a:off x="5349617" y="1151287"/>
            <a:ext cx="678470" cy="966696"/>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934200" y="31242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934200" y="25908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a:stCxn id="33" idx="4"/>
            <a:endCxn id="28" idx="0"/>
          </p:cNvCxnSpPr>
          <p:nvPr/>
        </p:nvCxnSpPr>
        <p:spPr>
          <a:xfrm rot="16200000" flipH="1">
            <a:off x="5676900" y="1790700"/>
            <a:ext cx="1828800" cy="8382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0"/>
            <a:endCxn id="33" idx="4"/>
          </p:cNvCxnSpPr>
          <p:nvPr/>
        </p:nvCxnSpPr>
        <p:spPr>
          <a:xfrm rot="16200000" flipV="1">
            <a:off x="5943600" y="1524000"/>
            <a:ext cx="1295400" cy="8382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9967" name="TextBox 31"/>
          <p:cNvSpPr txBox="1">
            <a:spLocks noChangeArrowheads="1"/>
          </p:cNvSpPr>
          <p:nvPr/>
        </p:nvSpPr>
        <p:spPr bwMode="auto">
          <a:xfrm>
            <a:off x="7162800" y="1447800"/>
            <a:ext cx="1684338"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sp>
        <p:nvSpPr>
          <p:cNvPr id="33" name="Oval 32"/>
          <p:cNvSpPr/>
          <p:nvPr/>
        </p:nvSpPr>
        <p:spPr>
          <a:xfrm>
            <a:off x="4419600" y="381000"/>
            <a:ext cx="3505200" cy="9144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69" name="TextBox 33"/>
          <p:cNvSpPr txBox="1">
            <a:spLocks noChangeArrowheads="1"/>
          </p:cNvSpPr>
          <p:nvPr/>
        </p:nvSpPr>
        <p:spPr bwMode="auto">
          <a:xfrm>
            <a:off x="4800600" y="533400"/>
            <a:ext cx="2836033" cy="646331"/>
          </a:xfrm>
          <a:prstGeom prst="rect">
            <a:avLst/>
          </a:prstGeom>
          <a:noFill/>
          <a:ln w="9525">
            <a:noFill/>
            <a:miter lim="800000"/>
            <a:headEnd/>
            <a:tailEnd/>
          </a:ln>
        </p:spPr>
        <p:txBody>
          <a:bodyPr wrap="none">
            <a:spAutoFit/>
          </a:bodyPr>
          <a:lstStyle/>
          <a:p>
            <a:pPr algn="ctr"/>
            <a:r>
              <a:rPr lang="en-US" b="1" dirty="0">
                <a:solidFill>
                  <a:srgbClr val="008000"/>
                </a:solidFill>
              </a:rPr>
              <a:t>Initially, series </a:t>
            </a:r>
            <a:r>
              <a:rPr lang="en-US" b="1" dirty="0" smtClean="0">
                <a:solidFill>
                  <a:srgbClr val="008000"/>
                </a:solidFill>
              </a:rPr>
              <a:t>RC acts </a:t>
            </a:r>
          </a:p>
          <a:p>
            <a:pPr algn="ctr"/>
            <a:r>
              <a:rPr lang="en-US" b="1" dirty="0" smtClean="0">
                <a:solidFill>
                  <a:srgbClr val="008000"/>
                </a:solidFill>
              </a:rPr>
              <a:t>as </a:t>
            </a:r>
            <a:r>
              <a:rPr lang="en-US" b="1" dirty="0">
                <a:solidFill>
                  <a:srgbClr val="008000"/>
                </a:solidFill>
              </a:rPr>
              <a:t>R ~ </a:t>
            </a:r>
            <a:r>
              <a:rPr lang="en-US" b="1" dirty="0">
                <a:solidFill>
                  <a:srgbClr val="008000"/>
                </a:solidFill>
                <a:latin typeface="Symbol" pitchFamily="18" charset="2"/>
              </a:rPr>
              <a:t>G</a:t>
            </a:r>
            <a:r>
              <a:rPr lang="en-US" b="1" dirty="0">
                <a:solidFill>
                  <a:srgbClr val="008000"/>
                </a:solidFill>
              </a:rPr>
              <a:t> = (R-</a:t>
            </a:r>
            <a:r>
              <a:rPr lang="en-US" b="1" dirty="0" err="1">
                <a:solidFill>
                  <a:srgbClr val="008000"/>
                </a:solidFill>
              </a:rPr>
              <a:t>Zo</a:t>
            </a:r>
            <a:r>
              <a:rPr lang="en-US" b="1" dirty="0">
                <a:solidFill>
                  <a:srgbClr val="008000"/>
                </a:solidFill>
              </a:rPr>
              <a:t>)/(</a:t>
            </a:r>
            <a:r>
              <a:rPr lang="en-US" b="1" dirty="0" err="1">
                <a:solidFill>
                  <a:srgbClr val="008000"/>
                </a:solidFill>
              </a:rPr>
              <a:t>R+Z</a:t>
            </a:r>
            <a:r>
              <a:rPr lang="en-US" b="1" baseline="-25000" dirty="0" err="1">
                <a:solidFill>
                  <a:srgbClr val="008000"/>
                </a:solidFill>
              </a:rPr>
              <a:t>o</a:t>
            </a:r>
            <a:r>
              <a:rPr lang="en-US" b="1" dirty="0">
                <a:solidFill>
                  <a:srgbClr val="008000"/>
                </a:solidFill>
              </a:rPr>
              <a:t>) </a:t>
            </a:r>
          </a:p>
        </p:txBody>
      </p:sp>
      <p:cxnSp>
        <p:nvCxnSpPr>
          <p:cNvPr id="35" name="Straight Connector 34"/>
          <p:cNvCxnSpPr>
            <a:stCxn id="17" idx="5"/>
            <a:endCxn id="18" idx="7"/>
          </p:cNvCxnSpPr>
          <p:nvPr/>
        </p:nvCxnSpPr>
        <p:spPr>
          <a:xfrm rot="5400000">
            <a:off x="7503621" y="2156876"/>
            <a:ext cx="1527830" cy="867849"/>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124200" y="1828800"/>
            <a:ext cx="2438400" cy="9906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7848600" y="2667000"/>
            <a:ext cx="76200" cy="762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Slide Number Placeholder 36"/>
          <p:cNvSpPr>
            <a:spLocks noGrp="1"/>
          </p:cNvSpPr>
          <p:nvPr>
            <p:ph type="sldNum" sz="quarter" idx="12"/>
          </p:nvPr>
        </p:nvSpPr>
        <p:spPr/>
        <p:txBody>
          <a:bodyPr/>
          <a:lstStyle/>
          <a:p>
            <a:pPr>
              <a:defRPr/>
            </a:pPr>
            <a:fld id="{983A4D4D-F038-4B1A-A00F-00DE9D7543D3}"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3"/>
          <p:cNvSpPr>
            <a:spLocks noGrp="1" noChangeArrowheads="1"/>
          </p:cNvSpPr>
          <p:nvPr>
            <p:ph type="title"/>
          </p:nvPr>
        </p:nvSpPr>
        <p:spPr/>
        <p:txBody>
          <a:bodyPr/>
          <a:lstStyle/>
          <a:p>
            <a:pPr algn="l" eaLnBrk="1" hangingPunct="1"/>
            <a:r>
              <a:rPr lang="en-US" sz="3200" dirty="0" smtClean="0">
                <a:solidFill>
                  <a:schemeClr val="tx1"/>
                </a:solidFill>
              </a:rPr>
              <a:t>Sinusoidal steady-state, open-circuit load</a:t>
            </a:r>
          </a:p>
        </p:txBody>
      </p:sp>
      <p:graphicFrame>
        <p:nvGraphicFramePr>
          <p:cNvPr id="5122" name="Object 12"/>
          <p:cNvGraphicFramePr>
            <a:graphicFrameLocks noChangeAspect="1"/>
          </p:cNvGraphicFramePr>
          <p:nvPr>
            <p:ph sz="half" idx="1"/>
          </p:nvPr>
        </p:nvGraphicFramePr>
        <p:xfrm>
          <a:off x="1146175" y="2703513"/>
          <a:ext cx="2660650" cy="2317750"/>
        </p:xfrm>
        <a:graphic>
          <a:graphicData uri="http://schemas.openxmlformats.org/presentationml/2006/ole">
            <p:oleObj spid="_x0000_s5122" name="Drawing" r:id="rId4" imgW="2660627" imgH="2317627" progId="Canvas.Drawing.X">
              <p:embed/>
            </p:oleObj>
          </a:graphicData>
        </a:graphic>
      </p:graphicFrame>
      <p:graphicFrame>
        <p:nvGraphicFramePr>
          <p:cNvPr id="5123" name="Object 2"/>
          <p:cNvGraphicFramePr>
            <a:graphicFrameLocks noChangeAspect="1"/>
          </p:cNvGraphicFramePr>
          <p:nvPr>
            <p:ph sz="quarter" idx="2"/>
          </p:nvPr>
        </p:nvGraphicFramePr>
        <p:xfrm>
          <a:off x="304800" y="1600200"/>
          <a:ext cx="8610600" cy="5029200"/>
        </p:xfrm>
        <a:graphic>
          <a:graphicData uri="http://schemas.openxmlformats.org/presentationml/2006/ole">
            <p:oleObj spid="_x0000_s5123" name="Drawing" r:id="rId5" imgW="9975827" imgH="6482918" progId="Canvas.Drawing.X">
              <p:embed/>
            </p:oleObj>
          </a:graphicData>
        </a:graphic>
      </p:graphicFrame>
      <p:graphicFrame>
        <p:nvGraphicFramePr>
          <p:cNvPr id="512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5124" name="Drawing" r:id="rId6" imgW="6564240" imgH="303480" progId="Canvas.Drawing.X">
              <p:embed/>
            </p:oleObj>
          </a:graphicData>
        </a:graphic>
      </p:graphicFrame>
      <p:sp>
        <p:nvSpPr>
          <p:cNvPr id="5127"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128" name="Line 6"/>
          <p:cNvSpPr>
            <a:spLocks noChangeShapeType="1"/>
          </p:cNvSpPr>
          <p:nvPr/>
        </p:nvSpPr>
        <p:spPr bwMode="auto">
          <a:xfrm>
            <a:off x="152400" y="6705600"/>
            <a:ext cx="8839200" cy="0"/>
          </a:xfrm>
          <a:prstGeom prst="line">
            <a:avLst/>
          </a:prstGeom>
          <a:noFill/>
          <a:ln w="38100">
            <a:noFill/>
            <a:round/>
            <a:headEnd/>
            <a:tailEnd/>
          </a:ln>
        </p:spPr>
        <p:txBody>
          <a:bodyPr/>
          <a:lstStyle/>
          <a:p>
            <a:endParaRPr lang="en-US"/>
          </a:p>
        </p:txBody>
      </p:sp>
      <p:sp>
        <p:nvSpPr>
          <p:cNvPr id="5129"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130"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5131" name="Picture 9" descr="tline(twin lead)-open_0688_movie"/>
          <p:cNvPicPr>
            <a:picLocks noChangeAspect="1" noChangeArrowheads="1" noCrop="1"/>
          </p:cNvPicPr>
          <p:nvPr/>
        </p:nvPicPr>
        <p:blipFill>
          <a:blip r:embed="rId7" cstate="print"/>
          <a:srcRect/>
          <a:stretch>
            <a:fillRect/>
          </a:stretch>
        </p:blipFill>
        <p:spPr bwMode="auto">
          <a:xfrm>
            <a:off x="533400" y="1752600"/>
            <a:ext cx="8153400" cy="4572000"/>
          </a:xfrm>
          <a:prstGeom prst="rect">
            <a:avLst/>
          </a:prstGeom>
          <a:noFill/>
          <a:ln w="9525">
            <a:noFill/>
            <a:miter lim="800000"/>
            <a:headEnd/>
            <a:tailEnd/>
          </a:ln>
        </p:spPr>
      </p:pic>
      <p:sp>
        <p:nvSpPr>
          <p:cNvPr id="5132" name="Rectangle 10"/>
          <p:cNvSpPr>
            <a:spLocks noChangeArrowheads="1"/>
          </p:cNvSpPr>
          <p:nvPr/>
        </p:nvSpPr>
        <p:spPr bwMode="auto">
          <a:xfrm>
            <a:off x="381000" y="5486400"/>
            <a:ext cx="8305800" cy="838200"/>
          </a:xfrm>
          <a:prstGeom prst="rect">
            <a:avLst/>
          </a:prstGeom>
          <a:solidFill>
            <a:schemeClr val="bg1"/>
          </a:solidFill>
          <a:ln w="9525">
            <a:noFill/>
            <a:miter lim="800000"/>
            <a:headEnd/>
            <a:tailEnd/>
          </a:ln>
        </p:spPr>
        <p:txBody>
          <a:bodyPr wrap="none" anchor="ctr"/>
          <a:lstStyle/>
          <a:p>
            <a:endParaRPr lang="en-US"/>
          </a:p>
        </p:txBody>
      </p:sp>
      <p:sp>
        <p:nvSpPr>
          <p:cNvPr id="5133" name="Text Box 11"/>
          <p:cNvSpPr txBox="1">
            <a:spLocks noChangeArrowheads="1"/>
          </p:cNvSpPr>
          <p:nvPr/>
        </p:nvSpPr>
        <p:spPr bwMode="auto">
          <a:xfrm>
            <a:off x="3962400" y="4876800"/>
            <a:ext cx="4648200" cy="915988"/>
          </a:xfrm>
          <a:prstGeom prst="rect">
            <a:avLst/>
          </a:prstGeom>
          <a:noFill/>
          <a:ln w="9525">
            <a:noFill/>
            <a:miter lim="800000"/>
            <a:headEnd/>
            <a:tailEnd/>
          </a:ln>
        </p:spPr>
        <p:txBody>
          <a:bodyPr>
            <a:spAutoFit/>
          </a:bodyPr>
          <a:lstStyle/>
          <a:p>
            <a:pPr>
              <a:spcBef>
                <a:spcPct val="50000"/>
              </a:spcBef>
            </a:pPr>
            <a:r>
              <a:rPr lang="en-US" i="1">
                <a:solidFill>
                  <a:srgbClr val="336600"/>
                </a:solidFill>
              </a:rPr>
              <a:t>A twin-lead line (approx. 10 cm in length), with an open circuit load, displays standing waves when excited at 688 MHz.</a:t>
            </a:r>
          </a:p>
        </p:txBody>
      </p:sp>
      <p:graphicFrame>
        <p:nvGraphicFramePr>
          <p:cNvPr id="5125" name="Object 13"/>
          <p:cNvGraphicFramePr>
            <a:graphicFrameLocks noChangeAspect="1"/>
          </p:cNvGraphicFramePr>
          <p:nvPr>
            <p:ph sz="quarter" idx="3"/>
          </p:nvPr>
        </p:nvGraphicFramePr>
        <p:xfrm>
          <a:off x="533400" y="1752600"/>
          <a:ext cx="2511425" cy="2187575"/>
        </p:xfrm>
        <a:graphic>
          <a:graphicData uri="http://schemas.openxmlformats.org/presentationml/2006/ole">
            <p:oleObj spid="_x0000_s5125" name="Drawing" r:id="rId8" imgW="2356560" imgH="2053080" progId="Canvas.Drawing.X">
              <p:embed/>
            </p:oleObj>
          </a:graphicData>
        </a:graphic>
      </p:graphicFrame>
      <p:sp>
        <p:nvSpPr>
          <p:cNvPr id="14" name="Slide Number Placeholder 13"/>
          <p:cNvSpPr>
            <a:spLocks noGrp="1"/>
          </p:cNvSpPr>
          <p:nvPr>
            <p:ph type="sldNum" sz="quarter" idx="12"/>
          </p:nvPr>
        </p:nvSpPr>
        <p:spPr/>
        <p:txBody>
          <a:bodyPr/>
          <a:lstStyle/>
          <a:p>
            <a:pPr>
              <a:defRPr/>
            </a:pPr>
            <a:fld id="{6BBC4080-462F-49A0-878F-48C5C83E6A2C}"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 </a:t>
            </a:r>
            <a:r>
              <a:rPr lang="en-US" sz="2800" dirty="0" smtClean="0">
                <a:solidFill>
                  <a:schemeClr val="tx1"/>
                </a:solidFill>
              </a:rPr>
              <a:t>– details vi</a:t>
            </a:r>
          </a:p>
        </p:txBody>
      </p:sp>
      <p:graphicFrame>
        <p:nvGraphicFramePr>
          <p:cNvPr id="43010"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43010" name="Equation" r:id="rId3" imgW="1790640" imgH="1498320" progId="Equation.DSMT4">
              <p:embed/>
            </p:oleObj>
          </a:graphicData>
        </a:graphic>
      </p:graphicFrame>
      <p:graphicFrame>
        <p:nvGraphicFramePr>
          <p:cNvPr id="43011"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43011" name="Drawing" r:id="rId4" imgW="6564240" imgH="303480" progId="Canvas.Drawing.X">
              <p:embed/>
            </p:oleObj>
          </a:graphicData>
        </a:graphic>
      </p:graphicFrame>
      <p:sp>
        <p:nvSpPr>
          <p:cNvPr id="43018"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3019"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43020"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3021"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43022"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3023"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3024"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43012" name="Object 14"/>
          <p:cNvGraphicFramePr>
            <a:graphicFrameLocks noChangeAspect="1"/>
          </p:cNvGraphicFramePr>
          <p:nvPr/>
        </p:nvGraphicFramePr>
        <p:xfrm>
          <a:off x="3429000" y="2006600"/>
          <a:ext cx="1751013" cy="1651000"/>
        </p:xfrm>
        <a:graphic>
          <a:graphicData uri="http://schemas.openxmlformats.org/presentationml/2006/ole">
            <p:oleObj spid="_x0000_s43012" name="Equation" r:id="rId5" imgW="1790640" imgH="1688760" progId="Equation.DSMT4">
              <p:embed/>
            </p:oleObj>
          </a:graphicData>
        </a:graphic>
      </p:graphicFrame>
      <p:graphicFrame>
        <p:nvGraphicFramePr>
          <p:cNvPr id="43013"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43013" name="Drawing" r:id="rId6" imgW="3371642" imgH="3079442" progId="Canvas.Drawing.X">
              <p:embed/>
            </p:oleObj>
          </a:graphicData>
        </a:graphic>
      </p:graphicFrame>
      <p:graphicFrame>
        <p:nvGraphicFramePr>
          <p:cNvPr id="43014" name="Object 21"/>
          <p:cNvGraphicFramePr>
            <a:graphicFrameLocks noChangeAspect="1"/>
          </p:cNvGraphicFramePr>
          <p:nvPr/>
        </p:nvGraphicFramePr>
        <p:xfrm>
          <a:off x="457200" y="1905000"/>
          <a:ext cx="2743200" cy="1751013"/>
        </p:xfrm>
        <a:graphic>
          <a:graphicData uri="http://schemas.openxmlformats.org/presentationml/2006/ole">
            <p:oleObj spid="_x0000_s43014" name="Drawing" r:id="rId7" imgW="2774788" imgH="1771650" progId="Canvas.Drawing.X">
              <p:embed/>
            </p:oleObj>
          </a:graphicData>
        </a:graphic>
      </p:graphicFrame>
      <p:graphicFrame>
        <p:nvGraphicFramePr>
          <p:cNvPr id="43015"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43015" name="Drawing" r:id="rId8" imgW="2774788" imgH="1771650" progId="Canvas.Drawing.X">
              <p:embed/>
            </p:oleObj>
          </a:graphicData>
        </a:graphic>
      </p:graphicFrame>
      <p:graphicFrame>
        <p:nvGraphicFramePr>
          <p:cNvPr id="43016"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43016" name="Drawing" r:id="rId9" imgW="3371642" imgH="3079442" progId="Canvas.Drawing.X">
              <p:embed/>
            </p:oleObj>
          </a:graphicData>
        </a:graphic>
      </p:graphicFrame>
      <p:sp>
        <p:nvSpPr>
          <p:cNvPr id="20" name="Oval 19"/>
          <p:cNvSpPr/>
          <p:nvPr/>
        </p:nvSpPr>
        <p:spPr>
          <a:xfrm>
            <a:off x="3124200" y="5105400"/>
            <a:ext cx="2286000" cy="9906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25" idx="0"/>
            <a:endCxn id="20" idx="2"/>
          </p:cNvCxnSpPr>
          <p:nvPr/>
        </p:nvCxnSpPr>
        <p:spPr>
          <a:xfrm rot="5400000" flipH="1" flipV="1">
            <a:off x="2438400" y="5181600"/>
            <a:ext cx="266700" cy="11049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5" idx="6"/>
            <a:endCxn id="45" idx="2"/>
          </p:cNvCxnSpPr>
          <p:nvPr/>
        </p:nvCxnSpPr>
        <p:spPr>
          <a:xfrm flipV="1">
            <a:off x="3886200" y="5600700"/>
            <a:ext cx="3810000" cy="6858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5" idx="6"/>
            <a:endCxn id="37" idx="2"/>
          </p:cNvCxnSpPr>
          <p:nvPr/>
        </p:nvCxnSpPr>
        <p:spPr>
          <a:xfrm flipV="1">
            <a:off x="3886200" y="5067300"/>
            <a:ext cx="3810000" cy="12192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52400" y="5867400"/>
            <a:ext cx="3733800" cy="8382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30" name="TextBox 25"/>
          <p:cNvSpPr txBox="1">
            <a:spLocks noChangeArrowheads="1"/>
          </p:cNvSpPr>
          <p:nvPr/>
        </p:nvSpPr>
        <p:spPr bwMode="auto">
          <a:xfrm>
            <a:off x="152400" y="5943600"/>
            <a:ext cx="3689350" cy="646113"/>
          </a:xfrm>
          <a:prstGeom prst="rect">
            <a:avLst/>
          </a:prstGeom>
          <a:noFill/>
          <a:ln w="9525">
            <a:noFill/>
            <a:miter lim="800000"/>
            <a:headEnd/>
            <a:tailEnd/>
          </a:ln>
        </p:spPr>
        <p:txBody>
          <a:bodyPr>
            <a:spAutoFit/>
          </a:bodyPr>
          <a:lstStyle/>
          <a:p>
            <a:pPr algn="ctr"/>
            <a:r>
              <a:rPr lang="en-US" b="1" dirty="0">
                <a:solidFill>
                  <a:srgbClr val="0070A0"/>
                </a:solidFill>
              </a:rPr>
              <a:t>Eventually, parallel RC</a:t>
            </a:r>
          </a:p>
          <a:p>
            <a:pPr algn="ctr"/>
            <a:r>
              <a:rPr lang="en-US" b="1" dirty="0">
                <a:solidFill>
                  <a:srgbClr val="0070A0"/>
                </a:solidFill>
              </a:rPr>
              <a:t> acts as R ~ </a:t>
            </a:r>
            <a:r>
              <a:rPr lang="en-US" b="1" dirty="0">
                <a:solidFill>
                  <a:srgbClr val="0070A0"/>
                </a:solidFill>
                <a:latin typeface="Symbol" pitchFamily="18" charset="2"/>
              </a:rPr>
              <a:t>G</a:t>
            </a:r>
            <a:r>
              <a:rPr lang="en-US" b="1" dirty="0">
                <a:solidFill>
                  <a:srgbClr val="0070A0"/>
                </a:solidFill>
              </a:rPr>
              <a:t> = (R-</a:t>
            </a:r>
            <a:r>
              <a:rPr lang="en-US" b="1" dirty="0" err="1">
                <a:solidFill>
                  <a:srgbClr val="0070A0"/>
                </a:solidFill>
              </a:rPr>
              <a:t>Zo</a:t>
            </a:r>
            <a:r>
              <a:rPr lang="en-US" b="1" dirty="0">
                <a:solidFill>
                  <a:srgbClr val="0070A0"/>
                </a:solidFill>
              </a:rPr>
              <a:t>)/(</a:t>
            </a:r>
            <a:r>
              <a:rPr lang="en-US" b="1" dirty="0" err="1">
                <a:solidFill>
                  <a:srgbClr val="0070A0"/>
                </a:solidFill>
              </a:rPr>
              <a:t>R+Zo</a:t>
            </a:r>
            <a:r>
              <a:rPr lang="en-US" b="1" dirty="0">
                <a:solidFill>
                  <a:srgbClr val="0070A0"/>
                </a:solidFill>
              </a:rPr>
              <a:t>)  </a:t>
            </a:r>
          </a:p>
        </p:txBody>
      </p:sp>
      <p:sp>
        <p:nvSpPr>
          <p:cNvPr id="45" name="Oval 44"/>
          <p:cNvSpPr/>
          <p:nvPr/>
        </p:nvSpPr>
        <p:spPr>
          <a:xfrm>
            <a:off x="7696200" y="54864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7696200" y="49530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Slide Number Placeholder 25"/>
          <p:cNvSpPr>
            <a:spLocks noGrp="1"/>
          </p:cNvSpPr>
          <p:nvPr>
            <p:ph type="sldNum" sz="quarter" idx="12"/>
          </p:nvPr>
        </p:nvSpPr>
        <p:spPr/>
        <p:txBody>
          <a:bodyPr/>
          <a:lstStyle/>
          <a:p>
            <a:pPr>
              <a:defRPr/>
            </a:pPr>
            <a:fld id="{983A4D4D-F038-4B1A-A00F-00DE9D7543D3}"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1" name="Rectangle 2"/>
          <p:cNvSpPr>
            <a:spLocks noGrp="1" noChangeArrowheads="1"/>
          </p:cNvSpPr>
          <p:nvPr>
            <p:ph type="title" sz="quarter"/>
          </p:nvPr>
        </p:nvSpPr>
        <p:spPr/>
        <p:txBody>
          <a:bodyPr/>
          <a:lstStyle/>
          <a:p>
            <a:pPr algn="l" eaLnBrk="1" hangingPunct="1"/>
            <a:r>
              <a:rPr lang="en-US" sz="3200" dirty="0" smtClean="0">
                <a:solidFill>
                  <a:schemeClr val="tx1"/>
                </a:solidFill>
              </a:rPr>
              <a:t>RC termination – 3</a:t>
            </a:r>
          </a:p>
        </p:txBody>
      </p:sp>
      <p:graphicFrame>
        <p:nvGraphicFramePr>
          <p:cNvPr id="44034" name="Object 4"/>
          <p:cNvGraphicFramePr>
            <a:graphicFrameLocks noChangeAspect="1"/>
          </p:cNvGraphicFramePr>
          <p:nvPr>
            <p:ph sz="quarter" idx="3"/>
          </p:nvPr>
        </p:nvGraphicFramePr>
        <p:xfrm>
          <a:off x="3429000" y="4495800"/>
          <a:ext cx="1751013" cy="1465263"/>
        </p:xfrm>
        <a:graphic>
          <a:graphicData uri="http://schemas.openxmlformats.org/presentationml/2006/ole">
            <p:oleObj spid="_x0000_s44034" name="Equation" r:id="rId3" imgW="1790640" imgH="1498320" progId="Equation.DSMT4">
              <p:embed/>
            </p:oleObj>
          </a:graphicData>
        </a:graphic>
      </p:graphicFrame>
      <p:graphicFrame>
        <p:nvGraphicFramePr>
          <p:cNvPr id="44035"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44035" name="Drawing" r:id="rId4" imgW="6564240" imgH="303480" progId="Canvas.Drawing.X">
              <p:embed/>
            </p:oleObj>
          </a:graphicData>
        </a:graphic>
      </p:graphicFrame>
      <p:sp>
        <p:nvSpPr>
          <p:cNvPr id="44042"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4043"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44044"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4045"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44046"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4047"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4048"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44036" name="Object 14"/>
          <p:cNvGraphicFramePr>
            <a:graphicFrameLocks noChangeAspect="1"/>
          </p:cNvGraphicFramePr>
          <p:nvPr/>
        </p:nvGraphicFramePr>
        <p:xfrm>
          <a:off x="3429000" y="2006600"/>
          <a:ext cx="1751013" cy="1651000"/>
        </p:xfrm>
        <a:graphic>
          <a:graphicData uri="http://schemas.openxmlformats.org/presentationml/2006/ole">
            <p:oleObj spid="_x0000_s44036" name="Equation" r:id="rId5" imgW="1790640" imgH="1688760" progId="Equation.DSMT4">
              <p:embed/>
            </p:oleObj>
          </a:graphicData>
        </a:graphic>
      </p:graphicFrame>
      <p:graphicFrame>
        <p:nvGraphicFramePr>
          <p:cNvPr id="44037" name="Object 20"/>
          <p:cNvGraphicFramePr>
            <a:graphicFrameLocks noChangeAspect="1"/>
          </p:cNvGraphicFramePr>
          <p:nvPr>
            <p:ph sz="quarter" idx="2"/>
          </p:nvPr>
        </p:nvGraphicFramePr>
        <p:xfrm>
          <a:off x="5715000" y="4179888"/>
          <a:ext cx="2514600" cy="2297112"/>
        </p:xfrm>
        <a:graphic>
          <a:graphicData uri="http://schemas.openxmlformats.org/presentationml/2006/ole">
            <p:oleObj spid="_x0000_s44037" name="Drawing" r:id="rId6" imgW="3371642" imgH="3079442" progId="Canvas.Drawing.X">
              <p:embed/>
            </p:oleObj>
          </a:graphicData>
        </a:graphic>
      </p:graphicFrame>
      <p:graphicFrame>
        <p:nvGraphicFramePr>
          <p:cNvPr id="44038" name="Object 21"/>
          <p:cNvGraphicFramePr>
            <a:graphicFrameLocks noChangeAspect="1"/>
          </p:cNvGraphicFramePr>
          <p:nvPr/>
        </p:nvGraphicFramePr>
        <p:xfrm>
          <a:off x="457200" y="1905000"/>
          <a:ext cx="2743200" cy="1751013"/>
        </p:xfrm>
        <a:graphic>
          <a:graphicData uri="http://schemas.openxmlformats.org/presentationml/2006/ole">
            <p:oleObj spid="_x0000_s44038" name="Drawing" r:id="rId7" imgW="2774788" imgH="1771650" progId="Canvas.Drawing.X">
              <p:embed/>
            </p:oleObj>
          </a:graphicData>
        </a:graphic>
      </p:graphicFrame>
      <p:graphicFrame>
        <p:nvGraphicFramePr>
          <p:cNvPr id="44039" name="Object 22"/>
          <p:cNvGraphicFramePr>
            <a:graphicFrameLocks noChangeAspect="1"/>
          </p:cNvGraphicFramePr>
          <p:nvPr>
            <p:ph sz="quarter" idx="1"/>
          </p:nvPr>
        </p:nvGraphicFramePr>
        <p:xfrm>
          <a:off x="457200" y="4343400"/>
          <a:ext cx="2743200" cy="1751013"/>
        </p:xfrm>
        <a:graphic>
          <a:graphicData uri="http://schemas.openxmlformats.org/presentationml/2006/ole">
            <p:oleObj spid="_x0000_s44039" name="Drawing" r:id="rId8" imgW="2774788" imgH="1771650" progId="Canvas.Drawing.X">
              <p:embed/>
            </p:oleObj>
          </a:graphicData>
        </a:graphic>
      </p:graphicFrame>
      <p:graphicFrame>
        <p:nvGraphicFramePr>
          <p:cNvPr id="44040" name="Object 23"/>
          <p:cNvGraphicFramePr>
            <a:graphicFrameLocks noChangeAspect="1"/>
          </p:cNvGraphicFramePr>
          <p:nvPr>
            <p:ph sz="quarter" idx="4"/>
          </p:nvPr>
        </p:nvGraphicFramePr>
        <p:xfrm>
          <a:off x="5715000" y="1752600"/>
          <a:ext cx="2514600" cy="2297113"/>
        </p:xfrm>
        <a:graphic>
          <a:graphicData uri="http://schemas.openxmlformats.org/presentationml/2006/ole">
            <p:oleObj spid="_x0000_s44040" name="Drawing" r:id="rId9" imgW="3371642" imgH="3079442" progId="Canvas.Drawing.X">
              <p:embed/>
            </p:oleObj>
          </a:graphicData>
        </a:graphic>
      </p:graphicFrame>
      <p:sp>
        <p:nvSpPr>
          <p:cNvPr id="17" name="Oval 16"/>
          <p:cNvSpPr/>
          <p:nvPr/>
        </p:nvSpPr>
        <p:spPr>
          <a:xfrm>
            <a:off x="7010400" y="36576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019800" y="4495800"/>
            <a:ext cx="1143000" cy="5334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3124200" y="5105400"/>
            <a:ext cx="2286000" cy="9906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a:stCxn id="25" idx="6"/>
            <a:endCxn id="45" idx="2"/>
          </p:cNvCxnSpPr>
          <p:nvPr/>
        </p:nvCxnSpPr>
        <p:spPr>
          <a:xfrm flipV="1">
            <a:off x="3886200" y="5600700"/>
            <a:ext cx="3810000" cy="6858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5" idx="6"/>
            <a:endCxn id="37" idx="2"/>
          </p:cNvCxnSpPr>
          <p:nvPr/>
        </p:nvCxnSpPr>
        <p:spPr>
          <a:xfrm flipV="1">
            <a:off x="3886200" y="5067300"/>
            <a:ext cx="3810000" cy="12192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52400" y="5867400"/>
            <a:ext cx="3733800" cy="8382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56" name="TextBox 25"/>
          <p:cNvSpPr txBox="1">
            <a:spLocks noChangeArrowheads="1"/>
          </p:cNvSpPr>
          <p:nvPr/>
        </p:nvSpPr>
        <p:spPr bwMode="auto">
          <a:xfrm>
            <a:off x="152400" y="5943600"/>
            <a:ext cx="3689350" cy="646113"/>
          </a:xfrm>
          <a:prstGeom prst="rect">
            <a:avLst/>
          </a:prstGeom>
          <a:noFill/>
          <a:ln w="9525">
            <a:noFill/>
            <a:miter lim="800000"/>
            <a:headEnd/>
            <a:tailEnd/>
          </a:ln>
        </p:spPr>
        <p:txBody>
          <a:bodyPr>
            <a:spAutoFit/>
          </a:bodyPr>
          <a:lstStyle/>
          <a:p>
            <a:pPr algn="ctr"/>
            <a:r>
              <a:rPr lang="en-US" b="1" dirty="0">
                <a:solidFill>
                  <a:srgbClr val="0070A0"/>
                </a:solidFill>
              </a:rPr>
              <a:t>Eventually, parallel RC</a:t>
            </a:r>
          </a:p>
          <a:p>
            <a:pPr algn="ctr"/>
            <a:r>
              <a:rPr lang="en-US" b="1" dirty="0">
                <a:solidFill>
                  <a:srgbClr val="0070A0"/>
                </a:solidFill>
              </a:rPr>
              <a:t> acts as R ~ </a:t>
            </a:r>
            <a:r>
              <a:rPr lang="en-US" b="1" dirty="0">
                <a:solidFill>
                  <a:srgbClr val="0070A0"/>
                </a:solidFill>
                <a:latin typeface="Symbol" pitchFamily="18" charset="2"/>
              </a:rPr>
              <a:t>G</a:t>
            </a:r>
            <a:r>
              <a:rPr lang="en-US" b="1" dirty="0">
                <a:solidFill>
                  <a:srgbClr val="0070A0"/>
                </a:solidFill>
              </a:rPr>
              <a:t> = (R-</a:t>
            </a:r>
            <a:r>
              <a:rPr lang="en-US" b="1" dirty="0" err="1">
                <a:solidFill>
                  <a:srgbClr val="0070A0"/>
                </a:solidFill>
              </a:rPr>
              <a:t>Zo</a:t>
            </a:r>
            <a:r>
              <a:rPr lang="en-US" b="1" dirty="0">
                <a:solidFill>
                  <a:srgbClr val="0070A0"/>
                </a:solidFill>
              </a:rPr>
              <a:t>)/(</a:t>
            </a:r>
            <a:r>
              <a:rPr lang="en-US" b="1" dirty="0" err="1">
                <a:solidFill>
                  <a:srgbClr val="0070A0"/>
                </a:solidFill>
              </a:rPr>
              <a:t>R+Zo</a:t>
            </a:r>
            <a:r>
              <a:rPr lang="en-US" b="1" dirty="0">
                <a:solidFill>
                  <a:srgbClr val="0070A0"/>
                </a:solidFill>
              </a:rPr>
              <a:t>)  </a:t>
            </a:r>
          </a:p>
        </p:txBody>
      </p:sp>
      <p:cxnSp>
        <p:nvCxnSpPr>
          <p:cNvPr id="27" name="Straight Connector 26"/>
          <p:cNvCxnSpPr>
            <a:stCxn id="39" idx="6"/>
          </p:cNvCxnSpPr>
          <p:nvPr/>
        </p:nvCxnSpPr>
        <p:spPr>
          <a:xfrm>
            <a:off x="5257800" y="4724400"/>
            <a:ext cx="1597025" cy="13716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858000" y="60198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858000" y="5486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a:stCxn id="39" idx="6"/>
          </p:cNvCxnSpPr>
          <p:nvPr/>
        </p:nvCxnSpPr>
        <p:spPr>
          <a:xfrm>
            <a:off x="5257800" y="4724400"/>
            <a:ext cx="1622425" cy="81597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9" idx="0"/>
            <a:endCxn id="33" idx="6"/>
          </p:cNvCxnSpPr>
          <p:nvPr/>
        </p:nvCxnSpPr>
        <p:spPr>
          <a:xfrm rot="16200000" flipV="1">
            <a:off x="3829050" y="3943350"/>
            <a:ext cx="457200" cy="3429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44062" name="TextBox 31"/>
          <p:cNvSpPr txBox="1">
            <a:spLocks noChangeArrowheads="1"/>
          </p:cNvSpPr>
          <p:nvPr/>
        </p:nvSpPr>
        <p:spPr bwMode="auto">
          <a:xfrm>
            <a:off x="7162800" y="3744912"/>
            <a:ext cx="1684338" cy="369888"/>
          </a:xfrm>
          <a:prstGeom prst="rect">
            <a:avLst/>
          </a:prstGeom>
          <a:noFill/>
          <a:ln w="9525">
            <a:noFill/>
            <a:miter lim="800000"/>
            <a:headEnd/>
            <a:tailEnd/>
          </a:ln>
        </p:spPr>
        <p:txBody>
          <a:bodyPr wrap="none">
            <a:spAutoFit/>
          </a:bodyPr>
          <a:lstStyle/>
          <a:p>
            <a:r>
              <a:rPr lang="en-US" b="1" dirty="0">
                <a:solidFill>
                  <a:srgbClr val="C00000"/>
                </a:solidFill>
              </a:rPr>
              <a:t>time constant</a:t>
            </a:r>
          </a:p>
        </p:txBody>
      </p:sp>
      <p:sp>
        <p:nvSpPr>
          <p:cNvPr id="33" name="Oval 32"/>
          <p:cNvSpPr/>
          <p:nvPr/>
        </p:nvSpPr>
        <p:spPr>
          <a:xfrm>
            <a:off x="609600" y="3429000"/>
            <a:ext cx="3276600" cy="9144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64" name="TextBox 33"/>
          <p:cNvSpPr txBox="1">
            <a:spLocks noChangeArrowheads="1"/>
          </p:cNvSpPr>
          <p:nvPr/>
        </p:nvSpPr>
        <p:spPr bwMode="auto">
          <a:xfrm>
            <a:off x="914400" y="3581400"/>
            <a:ext cx="2543175" cy="646113"/>
          </a:xfrm>
          <a:prstGeom prst="rect">
            <a:avLst/>
          </a:prstGeom>
          <a:noFill/>
          <a:ln w="9525">
            <a:noFill/>
            <a:miter lim="800000"/>
            <a:headEnd/>
            <a:tailEnd/>
          </a:ln>
        </p:spPr>
        <p:txBody>
          <a:bodyPr wrap="none">
            <a:spAutoFit/>
          </a:bodyPr>
          <a:lstStyle/>
          <a:p>
            <a:pPr algn="ctr"/>
            <a:r>
              <a:rPr lang="en-US" b="1">
                <a:solidFill>
                  <a:srgbClr val="008000"/>
                </a:solidFill>
              </a:rPr>
              <a:t>Initially, parallel RC</a:t>
            </a:r>
          </a:p>
          <a:p>
            <a:pPr algn="ctr"/>
            <a:r>
              <a:rPr lang="en-US" b="1">
                <a:solidFill>
                  <a:srgbClr val="008000"/>
                </a:solidFill>
              </a:rPr>
              <a:t> acts as short ~ </a:t>
            </a:r>
            <a:r>
              <a:rPr lang="en-US" b="1">
                <a:solidFill>
                  <a:srgbClr val="008000"/>
                </a:solidFill>
                <a:latin typeface="Symbol" pitchFamily="18" charset="2"/>
              </a:rPr>
              <a:t>G</a:t>
            </a:r>
            <a:r>
              <a:rPr lang="en-US" b="1">
                <a:solidFill>
                  <a:srgbClr val="008000"/>
                </a:solidFill>
              </a:rPr>
              <a:t> = -1</a:t>
            </a:r>
          </a:p>
        </p:txBody>
      </p:sp>
      <p:cxnSp>
        <p:nvCxnSpPr>
          <p:cNvPr id="35" name="Straight Connector 34"/>
          <p:cNvCxnSpPr>
            <a:stCxn id="17" idx="3"/>
            <a:endCxn id="18" idx="0"/>
          </p:cNvCxnSpPr>
          <p:nvPr/>
        </p:nvCxnSpPr>
        <p:spPr>
          <a:xfrm rot="5400000">
            <a:off x="6754463" y="3949722"/>
            <a:ext cx="382915" cy="70924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200400" y="4343400"/>
            <a:ext cx="2057400" cy="762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7696200" y="54864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7696200" y="49530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8" name="Straight Connector 37"/>
          <p:cNvCxnSpPr/>
          <p:nvPr/>
        </p:nvCxnSpPr>
        <p:spPr>
          <a:xfrm rot="5400000" flipH="1" flipV="1">
            <a:off x="2438400" y="5181600"/>
            <a:ext cx="266700" cy="11049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40" name="Slide Number Placeholder 39"/>
          <p:cNvSpPr>
            <a:spLocks noGrp="1"/>
          </p:cNvSpPr>
          <p:nvPr>
            <p:ph type="sldNum" sz="quarter" idx="12"/>
          </p:nvPr>
        </p:nvSpPr>
        <p:spPr/>
        <p:txBody>
          <a:bodyPr/>
          <a:lstStyle/>
          <a:p>
            <a:pPr>
              <a:defRPr/>
            </a:pPr>
            <a:fld id="{983A4D4D-F038-4B1A-A00F-00DE9D7543D3}" type="slidenum">
              <a:rPr lang="en-US" smtClean="0"/>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Rectangle 2"/>
          <p:cNvSpPr>
            <a:spLocks noGrp="1" noChangeArrowheads="1"/>
          </p:cNvSpPr>
          <p:nvPr>
            <p:ph type="title" sz="quarter"/>
          </p:nvPr>
        </p:nvSpPr>
        <p:spPr/>
        <p:txBody>
          <a:bodyPr/>
          <a:lstStyle/>
          <a:p>
            <a:pPr algn="l" eaLnBrk="1" hangingPunct="1"/>
            <a:r>
              <a:rPr lang="en-US" sz="3200" smtClean="0">
                <a:solidFill>
                  <a:schemeClr val="tx1"/>
                </a:solidFill>
              </a:rPr>
              <a:t>Inductive termination</a:t>
            </a:r>
          </a:p>
        </p:txBody>
      </p:sp>
      <p:graphicFrame>
        <p:nvGraphicFramePr>
          <p:cNvPr id="45058" name="Object 3"/>
          <p:cNvGraphicFramePr>
            <a:graphicFrameLocks noChangeAspect="1"/>
          </p:cNvGraphicFramePr>
          <p:nvPr>
            <p:ph sz="quarter" idx="1"/>
          </p:nvPr>
        </p:nvGraphicFramePr>
        <p:xfrm>
          <a:off x="762000" y="3516313"/>
          <a:ext cx="3603625" cy="1641475"/>
        </p:xfrm>
        <a:graphic>
          <a:graphicData uri="http://schemas.openxmlformats.org/presentationml/2006/ole">
            <p:oleObj spid="_x0000_s45058" name="Equation" r:id="rId3" imgW="3568680" imgH="1625400" progId="Equation.DSMT4">
              <p:embed/>
            </p:oleObj>
          </a:graphicData>
        </a:graphic>
      </p:graphicFrame>
      <p:graphicFrame>
        <p:nvGraphicFramePr>
          <p:cNvPr id="45059" name="Object 5"/>
          <p:cNvGraphicFramePr>
            <a:graphicFrameLocks noChangeAspect="1"/>
          </p:cNvGraphicFramePr>
          <p:nvPr>
            <p:ph sz="quarter" idx="3"/>
          </p:nvPr>
        </p:nvGraphicFramePr>
        <p:xfrm>
          <a:off x="762000" y="5638800"/>
          <a:ext cx="1600200" cy="782638"/>
        </p:xfrm>
        <a:graphic>
          <a:graphicData uri="http://schemas.openxmlformats.org/presentationml/2006/ole">
            <p:oleObj spid="_x0000_s45059" name="Equation" r:id="rId4" imgW="1562040" imgH="761760" progId="Equation.DSMT4">
              <p:embed/>
            </p:oleObj>
          </a:graphicData>
        </a:graphic>
      </p:graphicFrame>
      <p:graphicFrame>
        <p:nvGraphicFramePr>
          <p:cNvPr id="45060"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45060" name="Drawing" r:id="rId5" imgW="6564240" imgH="303480" progId="Canvas.Drawing.X">
              <p:embed/>
            </p:oleObj>
          </a:graphicData>
        </a:graphic>
      </p:graphicFrame>
      <p:sp>
        <p:nvSpPr>
          <p:cNvPr id="45065"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5066"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45067"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5068"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45069"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5070"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5071"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45061" name="Object 14"/>
          <p:cNvGraphicFramePr>
            <a:graphicFrameLocks noChangeAspect="1"/>
          </p:cNvGraphicFramePr>
          <p:nvPr/>
        </p:nvGraphicFramePr>
        <p:xfrm>
          <a:off x="5284788" y="2043113"/>
          <a:ext cx="3311525" cy="1057275"/>
        </p:xfrm>
        <a:graphic>
          <a:graphicData uri="http://schemas.openxmlformats.org/presentationml/2006/ole">
            <p:oleObj spid="_x0000_s45061" name="Equation" r:id="rId6" imgW="2946240" imgH="939600" progId="Equation.DSMT4">
              <p:embed/>
            </p:oleObj>
          </a:graphicData>
        </a:graphic>
      </p:graphicFrame>
      <p:sp>
        <p:nvSpPr>
          <p:cNvPr id="45072" name="Text Box 15"/>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inductor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45062" name="Object 20"/>
          <p:cNvGraphicFramePr>
            <a:graphicFrameLocks noChangeAspect="1"/>
          </p:cNvGraphicFramePr>
          <p:nvPr>
            <p:ph sz="quarter" idx="4"/>
          </p:nvPr>
        </p:nvGraphicFramePr>
        <p:xfrm>
          <a:off x="5346700" y="3581400"/>
          <a:ext cx="3035300" cy="2773363"/>
        </p:xfrm>
        <a:graphic>
          <a:graphicData uri="http://schemas.openxmlformats.org/presentationml/2006/ole">
            <p:oleObj spid="_x0000_s45062" name="Drawing" r:id="rId7" imgW="3371642" imgH="3081106" progId="Canvas.Drawing.X">
              <p:embed/>
            </p:oleObj>
          </a:graphicData>
        </a:graphic>
      </p:graphicFrame>
      <p:graphicFrame>
        <p:nvGraphicFramePr>
          <p:cNvPr id="45063" name="Object 21"/>
          <p:cNvGraphicFramePr>
            <a:graphicFrameLocks noChangeAspect="1"/>
          </p:cNvGraphicFramePr>
          <p:nvPr>
            <p:ph sz="quarter" idx="2"/>
          </p:nvPr>
        </p:nvGraphicFramePr>
        <p:xfrm>
          <a:off x="304800" y="1673225"/>
          <a:ext cx="4572000" cy="1684338"/>
        </p:xfrm>
        <a:graphic>
          <a:graphicData uri="http://schemas.openxmlformats.org/presentationml/2006/ole">
            <p:oleObj spid="_x0000_s45063" name="Drawing" r:id="rId8" imgW="4501619" imgH="1657350" progId="Canvas.Drawing.X">
              <p:embed/>
            </p:oleObj>
          </a:graphicData>
        </a:graphic>
      </p:graphicFrame>
      <p:sp>
        <p:nvSpPr>
          <p:cNvPr id="17" name="Slide Number Placeholder 16"/>
          <p:cNvSpPr>
            <a:spLocks noGrp="1"/>
          </p:cNvSpPr>
          <p:nvPr>
            <p:ph type="sldNum" sz="quarter" idx="12"/>
          </p:nvPr>
        </p:nvSpPr>
        <p:spPr/>
        <p:txBody>
          <a:bodyPr/>
          <a:lstStyle/>
          <a:p>
            <a:pPr>
              <a:defRPr/>
            </a:pPr>
            <a:fld id="{983A4D4D-F038-4B1A-A00F-00DE9D7543D3}"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2"/>
          <p:cNvSpPr>
            <a:spLocks noGrp="1" noChangeArrowheads="1"/>
          </p:cNvSpPr>
          <p:nvPr>
            <p:ph type="title" sz="quarter"/>
          </p:nvPr>
        </p:nvSpPr>
        <p:spPr/>
        <p:txBody>
          <a:bodyPr/>
          <a:lstStyle/>
          <a:p>
            <a:pPr algn="l" eaLnBrk="1" hangingPunct="1"/>
            <a:r>
              <a:rPr lang="en-US" sz="3200" dirty="0" smtClean="0">
                <a:solidFill>
                  <a:schemeClr val="tx1"/>
                </a:solidFill>
              </a:rPr>
              <a:t>Inductive termination </a:t>
            </a:r>
            <a:r>
              <a:rPr lang="en-US" sz="2800" dirty="0" smtClean="0">
                <a:solidFill>
                  <a:schemeClr val="tx1"/>
                </a:solidFill>
              </a:rPr>
              <a:t>– details iii</a:t>
            </a:r>
          </a:p>
        </p:txBody>
      </p:sp>
      <p:graphicFrame>
        <p:nvGraphicFramePr>
          <p:cNvPr id="48130" name="Object 3"/>
          <p:cNvGraphicFramePr>
            <a:graphicFrameLocks noChangeAspect="1"/>
          </p:cNvGraphicFramePr>
          <p:nvPr>
            <p:ph sz="quarter" idx="1"/>
          </p:nvPr>
        </p:nvGraphicFramePr>
        <p:xfrm>
          <a:off x="762000" y="3516313"/>
          <a:ext cx="3603625" cy="1641475"/>
        </p:xfrm>
        <a:graphic>
          <a:graphicData uri="http://schemas.openxmlformats.org/presentationml/2006/ole">
            <p:oleObj spid="_x0000_s48130" name="Equation" r:id="rId3" imgW="3568680" imgH="1625400" progId="Equation.DSMT4">
              <p:embed/>
            </p:oleObj>
          </a:graphicData>
        </a:graphic>
      </p:graphicFrame>
      <p:graphicFrame>
        <p:nvGraphicFramePr>
          <p:cNvPr id="48131" name="Object 5"/>
          <p:cNvGraphicFramePr>
            <a:graphicFrameLocks noChangeAspect="1"/>
          </p:cNvGraphicFramePr>
          <p:nvPr>
            <p:ph sz="quarter" idx="3"/>
          </p:nvPr>
        </p:nvGraphicFramePr>
        <p:xfrm>
          <a:off x="762000" y="5638800"/>
          <a:ext cx="1600200" cy="782638"/>
        </p:xfrm>
        <a:graphic>
          <a:graphicData uri="http://schemas.openxmlformats.org/presentationml/2006/ole">
            <p:oleObj spid="_x0000_s48131" name="Equation" r:id="rId4" imgW="1562040" imgH="761760" progId="Equation.DSMT4">
              <p:embed/>
            </p:oleObj>
          </a:graphicData>
        </a:graphic>
      </p:graphicFrame>
      <p:graphicFrame>
        <p:nvGraphicFramePr>
          <p:cNvPr id="48132"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48132" name="Drawing" r:id="rId5" imgW="6564240" imgH="303480" progId="Canvas.Drawing.X">
              <p:embed/>
            </p:oleObj>
          </a:graphicData>
        </a:graphic>
      </p:graphicFrame>
      <p:sp>
        <p:nvSpPr>
          <p:cNvPr id="48137"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8138"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48139"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8140"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48141"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8142"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8143"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48133" name="Object 14"/>
          <p:cNvGraphicFramePr>
            <a:graphicFrameLocks noChangeAspect="1"/>
          </p:cNvGraphicFramePr>
          <p:nvPr/>
        </p:nvGraphicFramePr>
        <p:xfrm>
          <a:off x="5284788" y="2043113"/>
          <a:ext cx="3311525" cy="1057275"/>
        </p:xfrm>
        <a:graphic>
          <a:graphicData uri="http://schemas.openxmlformats.org/presentationml/2006/ole">
            <p:oleObj spid="_x0000_s48133" name="Equation" r:id="rId6" imgW="2946240" imgH="939600" progId="Equation.DSMT4">
              <p:embed/>
            </p:oleObj>
          </a:graphicData>
        </a:graphic>
      </p:graphicFrame>
      <p:sp>
        <p:nvSpPr>
          <p:cNvPr id="48144" name="Text Box 15"/>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inductor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48134" name="Object 20"/>
          <p:cNvGraphicFramePr>
            <a:graphicFrameLocks noChangeAspect="1"/>
          </p:cNvGraphicFramePr>
          <p:nvPr>
            <p:ph sz="quarter" idx="4"/>
          </p:nvPr>
        </p:nvGraphicFramePr>
        <p:xfrm>
          <a:off x="5346700" y="3581400"/>
          <a:ext cx="3035300" cy="2773363"/>
        </p:xfrm>
        <a:graphic>
          <a:graphicData uri="http://schemas.openxmlformats.org/presentationml/2006/ole">
            <p:oleObj spid="_x0000_s48134" name="Drawing" r:id="rId7" imgW="3371642" imgH="3081106" progId="Canvas.Drawing.X">
              <p:embed/>
            </p:oleObj>
          </a:graphicData>
        </a:graphic>
      </p:graphicFrame>
      <p:graphicFrame>
        <p:nvGraphicFramePr>
          <p:cNvPr id="48135" name="Object 21"/>
          <p:cNvGraphicFramePr>
            <a:graphicFrameLocks noChangeAspect="1"/>
          </p:cNvGraphicFramePr>
          <p:nvPr>
            <p:ph sz="quarter" idx="2"/>
          </p:nvPr>
        </p:nvGraphicFramePr>
        <p:xfrm>
          <a:off x="304800" y="1673225"/>
          <a:ext cx="4572000" cy="1684338"/>
        </p:xfrm>
        <a:graphic>
          <a:graphicData uri="http://schemas.openxmlformats.org/presentationml/2006/ole">
            <p:oleObj spid="_x0000_s48135" name="Drawing" r:id="rId8" imgW="4501619" imgH="1657350" progId="Canvas.Drawing.X">
              <p:embed/>
            </p:oleObj>
          </a:graphicData>
        </a:graphic>
      </p:graphicFrame>
      <p:sp>
        <p:nvSpPr>
          <p:cNvPr id="19" name="Oval 18"/>
          <p:cNvSpPr/>
          <p:nvPr/>
        </p:nvSpPr>
        <p:spPr>
          <a:xfrm>
            <a:off x="1066800" y="4724400"/>
            <a:ext cx="3276600" cy="5334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971800" y="5715000"/>
            <a:ext cx="3276600" cy="8382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47" name="TextBox 21"/>
          <p:cNvSpPr txBox="1">
            <a:spLocks noChangeArrowheads="1"/>
          </p:cNvSpPr>
          <p:nvPr/>
        </p:nvSpPr>
        <p:spPr bwMode="auto">
          <a:xfrm>
            <a:off x="2743200" y="5791200"/>
            <a:ext cx="3689350" cy="646113"/>
          </a:xfrm>
          <a:prstGeom prst="rect">
            <a:avLst/>
          </a:prstGeom>
          <a:noFill/>
          <a:ln w="9525">
            <a:noFill/>
            <a:miter lim="800000"/>
            <a:headEnd/>
            <a:tailEnd/>
          </a:ln>
        </p:spPr>
        <p:txBody>
          <a:bodyPr>
            <a:spAutoFit/>
          </a:bodyPr>
          <a:lstStyle/>
          <a:p>
            <a:pPr algn="ctr"/>
            <a:r>
              <a:rPr lang="en-US" b="1">
                <a:solidFill>
                  <a:srgbClr val="0070A0"/>
                </a:solidFill>
              </a:rPr>
              <a:t>Eventually, inductor</a:t>
            </a:r>
          </a:p>
          <a:p>
            <a:pPr algn="ctr"/>
            <a:r>
              <a:rPr lang="en-US" b="1">
                <a:solidFill>
                  <a:srgbClr val="0070A0"/>
                </a:solidFill>
              </a:rPr>
              <a:t> acts as short ~ </a:t>
            </a:r>
            <a:r>
              <a:rPr lang="en-US" b="1">
                <a:solidFill>
                  <a:srgbClr val="0070A0"/>
                </a:solidFill>
                <a:latin typeface="Symbol" pitchFamily="18" charset="2"/>
              </a:rPr>
              <a:t>G</a:t>
            </a:r>
            <a:r>
              <a:rPr lang="en-US" b="1">
                <a:solidFill>
                  <a:srgbClr val="0070A0"/>
                </a:solidFill>
              </a:rPr>
              <a:t> = -1 </a:t>
            </a:r>
          </a:p>
        </p:txBody>
      </p:sp>
      <p:sp>
        <p:nvSpPr>
          <p:cNvPr id="33" name="Oval 32"/>
          <p:cNvSpPr/>
          <p:nvPr/>
        </p:nvSpPr>
        <p:spPr>
          <a:xfrm>
            <a:off x="7696200" y="57150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96200" y="51816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1" name="Straight Connector 60"/>
          <p:cNvCxnSpPr>
            <a:stCxn id="19" idx="6"/>
            <a:endCxn id="21" idx="0"/>
          </p:cNvCxnSpPr>
          <p:nvPr/>
        </p:nvCxnSpPr>
        <p:spPr>
          <a:xfrm>
            <a:off x="4343400" y="4991100"/>
            <a:ext cx="266700" cy="7239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34" idx="2"/>
          </p:cNvCxnSpPr>
          <p:nvPr/>
        </p:nvCxnSpPr>
        <p:spPr>
          <a:xfrm flipV="1">
            <a:off x="6248400" y="5295900"/>
            <a:ext cx="1447800" cy="8763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248400" y="5867400"/>
            <a:ext cx="1492250" cy="3048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pPr>
              <a:defRPr/>
            </a:pPr>
            <a:fld id="{983A4D4D-F038-4B1A-A00F-00DE9D7543D3}" type="slidenum">
              <a:rPr lang="en-US" smtClean="0"/>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2"/>
          <p:cNvSpPr>
            <a:spLocks noGrp="1" noChangeArrowheads="1"/>
          </p:cNvSpPr>
          <p:nvPr>
            <p:ph type="title" sz="quarter"/>
          </p:nvPr>
        </p:nvSpPr>
        <p:spPr/>
        <p:txBody>
          <a:bodyPr/>
          <a:lstStyle/>
          <a:p>
            <a:pPr algn="l" eaLnBrk="1" hangingPunct="1"/>
            <a:r>
              <a:rPr lang="en-US" sz="3200" dirty="0" smtClean="0">
                <a:solidFill>
                  <a:schemeClr val="tx1"/>
                </a:solidFill>
              </a:rPr>
              <a:t>Inductive termination – 1</a:t>
            </a:r>
          </a:p>
        </p:txBody>
      </p:sp>
      <p:graphicFrame>
        <p:nvGraphicFramePr>
          <p:cNvPr id="49154" name="Object 3"/>
          <p:cNvGraphicFramePr>
            <a:graphicFrameLocks noChangeAspect="1"/>
          </p:cNvGraphicFramePr>
          <p:nvPr>
            <p:ph sz="quarter" idx="1"/>
          </p:nvPr>
        </p:nvGraphicFramePr>
        <p:xfrm>
          <a:off x="762000" y="3516313"/>
          <a:ext cx="3603625" cy="1641475"/>
        </p:xfrm>
        <a:graphic>
          <a:graphicData uri="http://schemas.openxmlformats.org/presentationml/2006/ole">
            <p:oleObj spid="_x0000_s49154" name="Equation" r:id="rId3" imgW="3568680" imgH="1625400" progId="Equation.DSMT4">
              <p:embed/>
            </p:oleObj>
          </a:graphicData>
        </a:graphic>
      </p:graphicFrame>
      <p:graphicFrame>
        <p:nvGraphicFramePr>
          <p:cNvPr id="49155" name="Object 5"/>
          <p:cNvGraphicFramePr>
            <a:graphicFrameLocks noChangeAspect="1"/>
          </p:cNvGraphicFramePr>
          <p:nvPr>
            <p:ph sz="quarter" idx="3"/>
          </p:nvPr>
        </p:nvGraphicFramePr>
        <p:xfrm>
          <a:off x="762000" y="5638800"/>
          <a:ext cx="1600200" cy="782638"/>
        </p:xfrm>
        <a:graphic>
          <a:graphicData uri="http://schemas.openxmlformats.org/presentationml/2006/ole">
            <p:oleObj spid="_x0000_s49155" name="Equation" r:id="rId4" imgW="1562040" imgH="761760" progId="Equation.DSMT4">
              <p:embed/>
            </p:oleObj>
          </a:graphicData>
        </a:graphic>
      </p:graphicFrame>
      <p:graphicFrame>
        <p:nvGraphicFramePr>
          <p:cNvPr id="49156"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49156" name="Drawing" r:id="rId5" imgW="6564240" imgH="303480" progId="Canvas.Drawing.X">
              <p:embed/>
            </p:oleObj>
          </a:graphicData>
        </a:graphic>
      </p:graphicFrame>
      <p:sp>
        <p:nvSpPr>
          <p:cNvPr id="49161"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49162"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49163"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49164"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49165"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9166"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49167"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49157" name="Object 14"/>
          <p:cNvGraphicFramePr>
            <a:graphicFrameLocks noChangeAspect="1"/>
          </p:cNvGraphicFramePr>
          <p:nvPr/>
        </p:nvGraphicFramePr>
        <p:xfrm>
          <a:off x="5284788" y="2043113"/>
          <a:ext cx="3311525" cy="1057275"/>
        </p:xfrm>
        <a:graphic>
          <a:graphicData uri="http://schemas.openxmlformats.org/presentationml/2006/ole">
            <p:oleObj spid="_x0000_s49157" name="Equation" r:id="rId6" imgW="2946240" imgH="939600" progId="Equation.DSMT4">
              <p:embed/>
            </p:oleObj>
          </a:graphicData>
        </a:graphic>
      </p:graphicFrame>
      <p:sp>
        <p:nvSpPr>
          <p:cNvPr id="49168" name="Text Box 15"/>
          <p:cNvSpPr txBox="1">
            <a:spLocks noChangeArrowheads="1"/>
          </p:cNvSpPr>
          <p:nvPr/>
        </p:nvSpPr>
        <p:spPr bwMode="auto">
          <a:xfrm>
            <a:off x="5029200" y="1676400"/>
            <a:ext cx="3581400" cy="304800"/>
          </a:xfrm>
          <a:prstGeom prst="rect">
            <a:avLst/>
          </a:prstGeom>
          <a:noFill/>
          <a:ln w="9525">
            <a:noFill/>
            <a:miter lim="800000"/>
            <a:headEnd/>
            <a:tailEnd/>
          </a:ln>
        </p:spPr>
        <p:txBody>
          <a:bodyPr>
            <a:spAutoFit/>
          </a:bodyPr>
          <a:lstStyle/>
          <a:p>
            <a:pPr>
              <a:spcBef>
                <a:spcPct val="20000"/>
              </a:spcBef>
            </a:pPr>
            <a:r>
              <a:rPr lang="en-US" sz="1400" i="1">
                <a:solidFill>
                  <a:srgbClr val="003366"/>
                </a:solidFill>
              </a:rPr>
              <a:t>Enforce inductor element relation for z =</a:t>
            </a:r>
            <a:r>
              <a:rPr lang="en-US" sz="1400">
                <a:solidFill>
                  <a:srgbClr val="003366"/>
                </a:solidFill>
              </a:rPr>
              <a:t> </a:t>
            </a:r>
            <a:r>
              <a:rPr lang="en-US" sz="1400">
                <a:solidFill>
                  <a:srgbClr val="003366"/>
                </a:solidFill>
                <a:latin typeface="Script MT Bold" pitchFamily="66" charset="0"/>
              </a:rPr>
              <a:t>l</a:t>
            </a:r>
            <a:r>
              <a:rPr lang="en-US" sz="1400">
                <a:solidFill>
                  <a:srgbClr val="003366"/>
                </a:solidFill>
              </a:rPr>
              <a:t>.</a:t>
            </a:r>
            <a:endParaRPr lang="en-US" sz="1400">
              <a:solidFill>
                <a:srgbClr val="003366"/>
              </a:solidFill>
              <a:latin typeface="Script MT Bold" pitchFamily="66" charset="0"/>
            </a:endParaRPr>
          </a:p>
        </p:txBody>
      </p:sp>
      <p:graphicFrame>
        <p:nvGraphicFramePr>
          <p:cNvPr id="49158" name="Object 20"/>
          <p:cNvGraphicFramePr>
            <a:graphicFrameLocks noChangeAspect="1"/>
          </p:cNvGraphicFramePr>
          <p:nvPr>
            <p:ph sz="quarter" idx="4"/>
          </p:nvPr>
        </p:nvGraphicFramePr>
        <p:xfrm>
          <a:off x="5346700" y="3581400"/>
          <a:ext cx="3035300" cy="2773363"/>
        </p:xfrm>
        <a:graphic>
          <a:graphicData uri="http://schemas.openxmlformats.org/presentationml/2006/ole">
            <p:oleObj spid="_x0000_s49158" name="Drawing" r:id="rId7" imgW="3371642" imgH="3081106" progId="Canvas.Drawing.X">
              <p:embed/>
            </p:oleObj>
          </a:graphicData>
        </a:graphic>
      </p:graphicFrame>
      <p:graphicFrame>
        <p:nvGraphicFramePr>
          <p:cNvPr id="49159" name="Object 21"/>
          <p:cNvGraphicFramePr>
            <a:graphicFrameLocks noChangeAspect="1"/>
          </p:cNvGraphicFramePr>
          <p:nvPr>
            <p:ph sz="quarter" idx="2"/>
          </p:nvPr>
        </p:nvGraphicFramePr>
        <p:xfrm>
          <a:off x="304800" y="1673225"/>
          <a:ext cx="4572000" cy="1684338"/>
        </p:xfrm>
        <a:graphic>
          <a:graphicData uri="http://schemas.openxmlformats.org/presentationml/2006/ole">
            <p:oleObj spid="_x0000_s49159" name="Drawing" r:id="rId8" imgW="4501619" imgH="1657350" progId="Canvas.Drawing.X">
              <p:embed/>
            </p:oleObj>
          </a:graphicData>
        </a:graphic>
      </p:graphicFrame>
      <p:sp>
        <p:nvSpPr>
          <p:cNvPr id="17" name="Oval 16"/>
          <p:cNvSpPr/>
          <p:nvPr/>
        </p:nvSpPr>
        <p:spPr>
          <a:xfrm>
            <a:off x="4038600" y="31242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514600" y="3657600"/>
            <a:ext cx="457200" cy="6858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1066800" y="4724400"/>
            <a:ext cx="3276600" cy="5334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971800" y="5715000"/>
            <a:ext cx="3276600" cy="8382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73" name="TextBox 21"/>
          <p:cNvSpPr txBox="1">
            <a:spLocks noChangeArrowheads="1"/>
          </p:cNvSpPr>
          <p:nvPr/>
        </p:nvSpPr>
        <p:spPr bwMode="auto">
          <a:xfrm>
            <a:off x="2743200" y="5791200"/>
            <a:ext cx="3689350" cy="646113"/>
          </a:xfrm>
          <a:prstGeom prst="rect">
            <a:avLst/>
          </a:prstGeom>
          <a:noFill/>
          <a:ln w="9525">
            <a:noFill/>
            <a:miter lim="800000"/>
            <a:headEnd/>
            <a:tailEnd/>
          </a:ln>
        </p:spPr>
        <p:txBody>
          <a:bodyPr>
            <a:spAutoFit/>
          </a:bodyPr>
          <a:lstStyle/>
          <a:p>
            <a:pPr algn="ctr"/>
            <a:r>
              <a:rPr lang="en-US" b="1">
                <a:solidFill>
                  <a:srgbClr val="0070A0"/>
                </a:solidFill>
              </a:rPr>
              <a:t>Eventually, inductor</a:t>
            </a:r>
          </a:p>
          <a:p>
            <a:pPr algn="ctr"/>
            <a:r>
              <a:rPr lang="en-US" b="1">
                <a:solidFill>
                  <a:srgbClr val="0070A0"/>
                </a:solidFill>
              </a:rPr>
              <a:t> acts as short ~ </a:t>
            </a:r>
            <a:r>
              <a:rPr lang="en-US" b="1">
                <a:solidFill>
                  <a:srgbClr val="0070A0"/>
                </a:solidFill>
                <a:latin typeface="Symbol" pitchFamily="18" charset="2"/>
              </a:rPr>
              <a:t>G</a:t>
            </a:r>
            <a:r>
              <a:rPr lang="en-US" b="1">
                <a:solidFill>
                  <a:srgbClr val="0070A0"/>
                </a:solidFill>
              </a:rPr>
              <a:t> = -1 </a:t>
            </a:r>
          </a:p>
        </p:txBody>
      </p:sp>
      <p:cxnSp>
        <p:nvCxnSpPr>
          <p:cNvPr id="23" name="Straight Connector 22"/>
          <p:cNvCxnSpPr>
            <a:stCxn id="25" idx="0"/>
            <a:endCxn id="29" idx="4"/>
          </p:cNvCxnSpPr>
          <p:nvPr/>
        </p:nvCxnSpPr>
        <p:spPr>
          <a:xfrm rot="5400000" flipH="1" flipV="1">
            <a:off x="6724650" y="3409950"/>
            <a:ext cx="762000" cy="4953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81800" y="46482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6781800" y="40386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p:cNvCxnSpPr>
            <a:endCxn id="29" idx="4"/>
          </p:cNvCxnSpPr>
          <p:nvPr/>
        </p:nvCxnSpPr>
        <p:spPr>
          <a:xfrm flipV="1">
            <a:off x="4648200" y="3276600"/>
            <a:ext cx="2705100" cy="12192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7"/>
            <a:endCxn id="29" idx="4"/>
          </p:cNvCxnSpPr>
          <p:nvPr/>
        </p:nvCxnSpPr>
        <p:spPr>
          <a:xfrm rot="5400000" flipH="1" flipV="1">
            <a:off x="6435725" y="3752850"/>
            <a:ext cx="1393825" cy="44132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49179" name="TextBox 27"/>
          <p:cNvSpPr txBox="1">
            <a:spLocks noChangeArrowheads="1"/>
          </p:cNvSpPr>
          <p:nvPr/>
        </p:nvSpPr>
        <p:spPr bwMode="auto">
          <a:xfrm>
            <a:off x="4191000" y="3200400"/>
            <a:ext cx="1684338"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sp>
        <p:nvSpPr>
          <p:cNvPr id="29" name="Oval 28"/>
          <p:cNvSpPr/>
          <p:nvPr/>
        </p:nvSpPr>
        <p:spPr>
          <a:xfrm>
            <a:off x="5867400" y="2438400"/>
            <a:ext cx="2971800" cy="8382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81" name="TextBox 29"/>
          <p:cNvSpPr txBox="1">
            <a:spLocks noChangeArrowheads="1"/>
          </p:cNvSpPr>
          <p:nvPr/>
        </p:nvSpPr>
        <p:spPr bwMode="auto">
          <a:xfrm>
            <a:off x="6096000" y="2514600"/>
            <a:ext cx="2439988" cy="646113"/>
          </a:xfrm>
          <a:prstGeom prst="rect">
            <a:avLst/>
          </a:prstGeom>
          <a:noFill/>
          <a:ln w="9525">
            <a:noFill/>
            <a:miter lim="800000"/>
            <a:headEnd/>
            <a:tailEnd/>
          </a:ln>
        </p:spPr>
        <p:txBody>
          <a:bodyPr wrap="none">
            <a:spAutoFit/>
          </a:bodyPr>
          <a:lstStyle/>
          <a:p>
            <a:pPr algn="ctr"/>
            <a:r>
              <a:rPr lang="en-US" b="1">
                <a:solidFill>
                  <a:srgbClr val="008000"/>
                </a:solidFill>
              </a:rPr>
              <a:t>Initially, inductor</a:t>
            </a:r>
          </a:p>
          <a:p>
            <a:pPr algn="ctr"/>
            <a:r>
              <a:rPr lang="en-US" b="1">
                <a:solidFill>
                  <a:srgbClr val="008000"/>
                </a:solidFill>
              </a:rPr>
              <a:t> acts as open ~ </a:t>
            </a:r>
            <a:r>
              <a:rPr lang="en-US" b="1">
                <a:solidFill>
                  <a:srgbClr val="008000"/>
                </a:solidFill>
                <a:latin typeface="Symbol" pitchFamily="18" charset="2"/>
              </a:rPr>
              <a:t>G</a:t>
            </a:r>
            <a:r>
              <a:rPr lang="en-US" b="1">
                <a:solidFill>
                  <a:srgbClr val="008000"/>
                </a:solidFill>
              </a:rPr>
              <a:t> = 1</a:t>
            </a:r>
          </a:p>
        </p:txBody>
      </p:sp>
      <p:cxnSp>
        <p:nvCxnSpPr>
          <p:cNvPr id="31" name="Straight Connector 30"/>
          <p:cNvCxnSpPr>
            <a:stCxn id="17" idx="6"/>
            <a:endCxn id="35" idx="0"/>
          </p:cNvCxnSpPr>
          <p:nvPr/>
        </p:nvCxnSpPr>
        <p:spPr>
          <a:xfrm>
            <a:off x="6019800" y="3390900"/>
            <a:ext cx="457200" cy="8763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914400" y="4114800"/>
            <a:ext cx="3733800" cy="762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7696200" y="57150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96200" y="5181600"/>
            <a:ext cx="228600" cy="2286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096000" y="4267200"/>
            <a:ext cx="7620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a:stCxn id="18" idx="7"/>
            <a:endCxn id="17" idx="2"/>
          </p:cNvCxnSpPr>
          <p:nvPr/>
        </p:nvCxnSpPr>
        <p:spPr>
          <a:xfrm rot="5400000" flipH="1" flipV="1">
            <a:off x="3288506" y="3007519"/>
            <a:ext cx="366713" cy="1133475"/>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9" idx="6"/>
            <a:endCxn id="21" idx="0"/>
          </p:cNvCxnSpPr>
          <p:nvPr/>
        </p:nvCxnSpPr>
        <p:spPr>
          <a:xfrm>
            <a:off x="4343400" y="4991100"/>
            <a:ext cx="266700" cy="7239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34" idx="2"/>
          </p:cNvCxnSpPr>
          <p:nvPr/>
        </p:nvCxnSpPr>
        <p:spPr>
          <a:xfrm flipV="1">
            <a:off x="6248400" y="5295900"/>
            <a:ext cx="1447800" cy="8763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248400" y="5867400"/>
            <a:ext cx="1492250" cy="3048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39" name="Slide Number Placeholder 38"/>
          <p:cNvSpPr>
            <a:spLocks noGrp="1"/>
          </p:cNvSpPr>
          <p:nvPr>
            <p:ph type="sldNum" sz="quarter" idx="12"/>
          </p:nvPr>
        </p:nvSpPr>
        <p:spPr/>
        <p:txBody>
          <a:bodyPr/>
          <a:lstStyle/>
          <a:p>
            <a:pPr>
              <a:defRPr/>
            </a:pPr>
            <a:fld id="{983A4D4D-F038-4B1A-A00F-00DE9D7543D3}"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a:t>
            </a:r>
          </a:p>
        </p:txBody>
      </p:sp>
      <p:graphicFrame>
        <p:nvGraphicFramePr>
          <p:cNvPr id="50178"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0178" name="Equation" r:id="rId3" imgW="1790640" imgH="1676160" progId="Equation.DSMT4">
              <p:embed/>
            </p:oleObj>
          </a:graphicData>
        </a:graphic>
      </p:graphicFrame>
      <p:graphicFrame>
        <p:nvGraphicFramePr>
          <p:cNvPr id="50179"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0179" name="Drawing" r:id="rId4" imgW="6564240" imgH="303480" progId="Canvas.Drawing.X">
              <p:embed/>
            </p:oleObj>
          </a:graphicData>
        </a:graphic>
      </p:graphicFrame>
      <p:sp>
        <p:nvSpPr>
          <p:cNvPr id="50186"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0187"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0188"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0189"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0190"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0191"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019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0180" name="Object 30"/>
          <p:cNvGraphicFramePr>
            <a:graphicFrameLocks noChangeAspect="1"/>
          </p:cNvGraphicFramePr>
          <p:nvPr/>
        </p:nvGraphicFramePr>
        <p:xfrm>
          <a:off x="3430588" y="4495800"/>
          <a:ext cx="1751012" cy="1477963"/>
        </p:xfrm>
        <a:graphic>
          <a:graphicData uri="http://schemas.openxmlformats.org/presentationml/2006/ole">
            <p:oleObj spid="_x0000_s50180" name="Equation" r:id="rId5" imgW="1790640" imgH="1511280" progId="Equation.DSMT4">
              <p:embed/>
            </p:oleObj>
          </a:graphicData>
        </a:graphic>
      </p:graphicFrame>
      <p:graphicFrame>
        <p:nvGraphicFramePr>
          <p:cNvPr id="50181" name="Object 39"/>
          <p:cNvGraphicFramePr>
            <a:graphicFrameLocks noChangeAspect="1"/>
          </p:cNvGraphicFramePr>
          <p:nvPr/>
        </p:nvGraphicFramePr>
        <p:xfrm>
          <a:off x="457200" y="1905000"/>
          <a:ext cx="2743200" cy="1751013"/>
        </p:xfrm>
        <a:graphic>
          <a:graphicData uri="http://schemas.openxmlformats.org/presentationml/2006/ole">
            <p:oleObj spid="_x0000_s50181" name="Drawing" r:id="rId6" imgW="2774788" imgH="1771650" progId="Canvas.Drawing.X">
              <p:embed/>
            </p:oleObj>
          </a:graphicData>
        </a:graphic>
      </p:graphicFrame>
      <p:graphicFrame>
        <p:nvGraphicFramePr>
          <p:cNvPr id="50182"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0182" name="Drawing" r:id="rId7" imgW="2774788" imgH="1771650" progId="Canvas.Drawing.X">
              <p:embed/>
            </p:oleObj>
          </a:graphicData>
        </a:graphic>
      </p:graphicFrame>
      <p:graphicFrame>
        <p:nvGraphicFramePr>
          <p:cNvPr id="50183"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0183" name="Drawing" r:id="rId8" imgW="3371642" imgH="3079442" progId="Canvas.Drawing.X">
              <p:embed/>
            </p:oleObj>
          </a:graphicData>
        </a:graphic>
      </p:graphicFrame>
      <p:graphicFrame>
        <p:nvGraphicFramePr>
          <p:cNvPr id="50184"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0184" name="Drawing" r:id="rId9" imgW="3371642" imgH="3079442" progId="Canvas.Drawing.X">
              <p:embed/>
            </p:oleObj>
          </a:graphicData>
        </a:graphic>
      </p:graphicFrame>
      <p:sp>
        <p:nvSpPr>
          <p:cNvPr id="17" name="Slide Number Placeholder 16"/>
          <p:cNvSpPr>
            <a:spLocks noGrp="1"/>
          </p:cNvSpPr>
          <p:nvPr>
            <p:ph type="sldNum" sz="quarter" idx="12"/>
          </p:nvPr>
        </p:nvSpPr>
        <p:spPr/>
        <p:txBody>
          <a:bodyPr/>
          <a:lstStyle/>
          <a:p>
            <a:pPr>
              <a:defRPr/>
            </a:pPr>
            <a:fld id="{983A4D4D-F038-4B1A-A00F-00DE9D7543D3}"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9"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a:t>
            </a:r>
            <a:r>
              <a:rPr lang="en-US" sz="2800" dirty="0" smtClean="0">
                <a:solidFill>
                  <a:schemeClr val="tx1"/>
                </a:solidFill>
              </a:rPr>
              <a:t>– details </a:t>
            </a:r>
            <a:r>
              <a:rPr lang="en-US" sz="2800" dirty="0" err="1" smtClean="0">
                <a:solidFill>
                  <a:schemeClr val="tx1"/>
                </a:solidFill>
              </a:rPr>
              <a:t>i</a:t>
            </a:r>
            <a:endParaRPr lang="en-US" sz="2800" dirty="0" smtClean="0">
              <a:solidFill>
                <a:schemeClr val="tx1"/>
              </a:solidFill>
            </a:endParaRPr>
          </a:p>
        </p:txBody>
      </p:sp>
      <p:graphicFrame>
        <p:nvGraphicFramePr>
          <p:cNvPr id="51202"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1202" name="Equation" r:id="rId3" imgW="1790640" imgH="1676160" progId="Equation.DSMT4">
              <p:embed/>
            </p:oleObj>
          </a:graphicData>
        </a:graphic>
      </p:graphicFrame>
      <p:graphicFrame>
        <p:nvGraphicFramePr>
          <p:cNvPr id="51203"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1203" name="Drawing" r:id="rId4" imgW="6564240" imgH="303480" progId="Canvas.Drawing.X">
              <p:embed/>
            </p:oleObj>
          </a:graphicData>
        </a:graphic>
      </p:graphicFrame>
      <p:sp>
        <p:nvSpPr>
          <p:cNvPr id="51210"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1211"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1212"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1213"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1214"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1215"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1216"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1204" name="Object 30"/>
          <p:cNvGraphicFramePr>
            <a:graphicFrameLocks noChangeAspect="1"/>
          </p:cNvGraphicFramePr>
          <p:nvPr/>
        </p:nvGraphicFramePr>
        <p:xfrm>
          <a:off x="3430588" y="4495800"/>
          <a:ext cx="1751012" cy="1477963"/>
        </p:xfrm>
        <a:graphic>
          <a:graphicData uri="http://schemas.openxmlformats.org/presentationml/2006/ole">
            <p:oleObj spid="_x0000_s51204" name="Equation" r:id="rId5" imgW="1790640" imgH="1511280" progId="Equation.DSMT4">
              <p:embed/>
            </p:oleObj>
          </a:graphicData>
        </a:graphic>
      </p:graphicFrame>
      <p:graphicFrame>
        <p:nvGraphicFramePr>
          <p:cNvPr id="51205" name="Object 39"/>
          <p:cNvGraphicFramePr>
            <a:graphicFrameLocks noChangeAspect="1"/>
          </p:cNvGraphicFramePr>
          <p:nvPr/>
        </p:nvGraphicFramePr>
        <p:xfrm>
          <a:off x="457200" y="1905000"/>
          <a:ext cx="2743200" cy="1751013"/>
        </p:xfrm>
        <a:graphic>
          <a:graphicData uri="http://schemas.openxmlformats.org/presentationml/2006/ole">
            <p:oleObj spid="_x0000_s51205" name="Drawing" r:id="rId6" imgW="2774788" imgH="1771650" progId="Canvas.Drawing.X">
              <p:embed/>
            </p:oleObj>
          </a:graphicData>
        </a:graphic>
      </p:graphicFrame>
      <p:graphicFrame>
        <p:nvGraphicFramePr>
          <p:cNvPr id="51206"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1206" name="Drawing" r:id="rId7" imgW="2774788" imgH="1771650" progId="Canvas.Drawing.X">
              <p:embed/>
            </p:oleObj>
          </a:graphicData>
        </a:graphic>
      </p:graphicFrame>
      <p:graphicFrame>
        <p:nvGraphicFramePr>
          <p:cNvPr id="51207"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1207" name="Drawing" r:id="rId8" imgW="3371642" imgH="3079442" progId="Canvas.Drawing.X">
              <p:embed/>
            </p:oleObj>
          </a:graphicData>
        </a:graphic>
      </p:graphicFrame>
      <p:graphicFrame>
        <p:nvGraphicFramePr>
          <p:cNvPr id="51208"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1208" name="Drawing" r:id="rId9" imgW="3371642" imgH="3079442" progId="Canvas.Drawing.X">
              <p:embed/>
            </p:oleObj>
          </a:graphicData>
        </a:graphic>
      </p:graphicFrame>
      <p:sp>
        <p:nvSpPr>
          <p:cNvPr id="17" name="Oval 16"/>
          <p:cNvSpPr/>
          <p:nvPr/>
        </p:nvSpPr>
        <p:spPr>
          <a:xfrm>
            <a:off x="5257800" y="40386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019800" y="3276600"/>
            <a:ext cx="11430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19" name="TextBox 27"/>
          <p:cNvSpPr txBox="1">
            <a:spLocks noChangeArrowheads="1"/>
          </p:cNvSpPr>
          <p:nvPr/>
        </p:nvSpPr>
        <p:spPr bwMode="auto">
          <a:xfrm>
            <a:off x="5402263" y="4114800"/>
            <a:ext cx="1684337"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cxnSp>
        <p:nvCxnSpPr>
          <p:cNvPr id="31" name="Straight Connector 30"/>
          <p:cNvCxnSpPr>
            <a:stCxn id="17" idx="0"/>
            <a:endCxn id="18" idx="4"/>
          </p:cNvCxnSpPr>
          <p:nvPr/>
        </p:nvCxnSpPr>
        <p:spPr>
          <a:xfrm rot="5400000" flipH="1" flipV="1">
            <a:off x="6267450" y="3714750"/>
            <a:ext cx="304800" cy="3429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a:defRPr/>
            </a:pPr>
            <a:fld id="{983A4D4D-F038-4B1A-A00F-00DE9D7543D3}"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3"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a:t>
            </a:r>
            <a:r>
              <a:rPr lang="en-US" sz="2800" dirty="0" smtClean="0">
                <a:solidFill>
                  <a:schemeClr val="tx1"/>
                </a:solidFill>
              </a:rPr>
              <a:t>– details ii</a:t>
            </a:r>
          </a:p>
        </p:txBody>
      </p:sp>
      <p:graphicFrame>
        <p:nvGraphicFramePr>
          <p:cNvPr id="52226"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2226" name="Equation" r:id="rId3" imgW="1790640" imgH="1676160" progId="Equation.DSMT4">
              <p:embed/>
            </p:oleObj>
          </a:graphicData>
        </a:graphic>
      </p:graphicFrame>
      <p:graphicFrame>
        <p:nvGraphicFramePr>
          <p:cNvPr id="52227"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2227" name="Drawing" r:id="rId4" imgW="6564240" imgH="303480" progId="Canvas.Drawing.X">
              <p:embed/>
            </p:oleObj>
          </a:graphicData>
        </a:graphic>
      </p:graphicFrame>
      <p:sp>
        <p:nvSpPr>
          <p:cNvPr id="52234"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2235"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2236"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2237"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2238"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2239"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2240"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2228" name="Object 30"/>
          <p:cNvGraphicFramePr>
            <a:graphicFrameLocks noChangeAspect="1"/>
          </p:cNvGraphicFramePr>
          <p:nvPr/>
        </p:nvGraphicFramePr>
        <p:xfrm>
          <a:off x="3430588" y="4495800"/>
          <a:ext cx="1751012" cy="1477963"/>
        </p:xfrm>
        <a:graphic>
          <a:graphicData uri="http://schemas.openxmlformats.org/presentationml/2006/ole">
            <p:oleObj spid="_x0000_s52228" name="Equation" r:id="rId5" imgW="1790640" imgH="1511280" progId="Equation.DSMT4">
              <p:embed/>
            </p:oleObj>
          </a:graphicData>
        </a:graphic>
      </p:graphicFrame>
      <p:graphicFrame>
        <p:nvGraphicFramePr>
          <p:cNvPr id="52229" name="Object 39"/>
          <p:cNvGraphicFramePr>
            <a:graphicFrameLocks noChangeAspect="1"/>
          </p:cNvGraphicFramePr>
          <p:nvPr/>
        </p:nvGraphicFramePr>
        <p:xfrm>
          <a:off x="457200" y="1905000"/>
          <a:ext cx="2743200" cy="1751013"/>
        </p:xfrm>
        <a:graphic>
          <a:graphicData uri="http://schemas.openxmlformats.org/presentationml/2006/ole">
            <p:oleObj spid="_x0000_s52229" name="Drawing" r:id="rId6" imgW="2774788" imgH="1771650" progId="Canvas.Drawing.X">
              <p:embed/>
            </p:oleObj>
          </a:graphicData>
        </a:graphic>
      </p:graphicFrame>
      <p:graphicFrame>
        <p:nvGraphicFramePr>
          <p:cNvPr id="52230"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2230" name="Drawing" r:id="rId7" imgW="2774788" imgH="1771650" progId="Canvas.Drawing.X">
              <p:embed/>
            </p:oleObj>
          </a:graphicData>
        </a:graphic>
      </p:graphicFrame>
      <p:graphicFrame>
        <p:nvGraphicFramePr>
          <p:cNvPr id="52231"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2231" name="Drawing" r:id="rId8" imgW="3371642" imgH="3079442" progId="Canvas.Drawing.X">
              <p:embed/>
            </p:oleObj>
          </a:graphicData>
        </a:graphic>
      </p:graphicFrame>
      <p:graphicFrame>
        <p:nvGraphicFramePr>
          <p:cNvPr id="52232"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2232" name="Drawing" r:id="rId9" imgW="3371642" imgH="3079442" progId="Canvas.Drawing.X">
              <p:embed/>
            </p:oleObj>
          </a:graphicData>
        </a:graphic>
      </p:graphicFrame>
      <p:cxnSp>
        <p:nvCxnSpPr>
          <p:cNvPr id="23" name="Straight Connector 22"/>
          <p:cNvCxnSpPr>
            <a:stCxn id="29" idx="4"/>
            <a:endCxn id="24" idx="1"/>
          </p:cNvCxnSpPr>
          <p:nvPr/>
        </p:nvCxnSpPr>
        <p:spPr>
          <a:xfrm rot="5400000">
            <a:off x="6191250" y="1908268"/>
            <a:ext cx="1317718" cy="9198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81800" y="25908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6781800" y="2057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p:cNvCxnSpPr>
            <a:stCxn id="29" idx="4"/>
            <a:endCxn id="25" idx="1"/>
          </p:cNvCxnSpPr>
          <p:nvPr/>
        </p:nvCxnSpPr>
        <p:spPr>
          <a:xfrm rot="5400000">
            <a:off x="6457950" y="1641568"/>
            <a:ext cx="784318" cy="9198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2" idx="0"/>
            <a:endCxn id="29" idx="4"/>
          </p:cNvCxnSpPr>
          <p:nvPr/>
        </p:nvCxnSpPr>
        <p:spPr>
          <a:xfrm rot="5400000" flipH="1" flipV="1">
            <a:off x="5219700" y="228600"/>
            <a:ext cx="609600" cy="27432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86400" y="457200"/>
            <a:ext cx="2819400" cy="8382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47" name="TextBox 29"/>
          <p:cNvSpPr txBox="1">
            <a:spLocks noChangeArrowheads="1"/>
          </p:cNvSpPr>
          <p:nvPr/>
        </p:nvSpPr>
        <p:spPr bwMode="auto">
          <a:xfrm>
            <a:off x="5638800" y="533400"/>
            <a:ext cx="2581275" cy="646113"/>
          </a:xfrm>
          <a:prstGeom prst="rect">
            <a:avLst/>
          </a:prstGeom>
          <a:noFill/>
          <a:ln w="9525">
            <a:noFill/>
            <a:miter lim="800000"/>
            <a:headEnd/>
            <a:tailEnd/>
          </a:ln>
        </p:spPr>
        <p:txBody>
          <a:bodyPr wrap="none">
            <a:spAutoFit/>
          </a:bodyPr>
          <a:lstStyle/>
          <a:p>
            <a:pPr algn="ctr"/>
            <a:r>
              <a:rPr lang="en-US" b="1" dirty="0">
                <a:solidFill>
                  <a:srgbClr val="008000"/>
                </a:solidFill>
              </a:rPr>
              <a:t>Initially, series </a:t>
            </a:r>
            <a:r>
              <a:rPr lang="en-US" b="1" dirty="0" err="1">
                <a:solidFill>
                  <a:srgbClr val="008000"/>
                </a:solidFill>
              </a:rPr>
              <a:t>RL</a:t>
            </a:r>
            <a:endParaRPr lang="en-US" b="1" dirty="0">
              <a:solidFill>
                <a:srgbClr val="008000"/>
              </a:solidFill>
            </a:endParaRPr>
          </a:p>
          <a:p>
            <a:pPr algn="ctr"/>
            <a:r>
              <a:rPr lang="en-US" b="1" dirty="0">
                <a:solidFill>
                  <a:srgbClr val="008000"/>
                </a:solidFill>
              </a:rPr>
              <a:t> acts as open ~ </a:t>
            </a:r>
            <a:r>
              <a:rPr lang="en-US" b="1" dirty="0">
                <a:solidFill>
                  <a:srgbClr val="008000"/>
                </a:solidFill>
                <a:latin typeface="Symbol" pitchFamily="18" charset="2"/>
              </a:rPr>
              <a:t>G</a:t>
            </a:r>
            <a:r>
              <a:rPr lang="en-US" b="1" dirty="0">
                <a:solidFill>
                  <a:srgbClr val="008000"/>
                </a:solidFill>
              </a:rPr>
              <a:t> = 1 </a:t>
            </a:r>
          </a:p>
        </p:txBody>
      </p:sp>
      <p:sp>
        <p:nvSpPr>
          <p:cNvPr id="32" name="Oval 31"/>
          <p:cNvSpPr/>
          <p:nvPr/>
        </p:nvSpPr>
        <p:spPr>
          <a:xfrm>
            <a:off x="3124200" y="1905000"/>
            <a:ext cx="2057400" cy="9144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Slide Number Placeholder 27"/>
          <p:cNvSpPr>
            <a:spLocks noGrp="1"/>
          </p:cNvSpPr>
          <p:nvPr>
            <p:ph type="sldNum" sz="quarter" idx="12"/>
          </p:nvPr>
        </p:nvSpPr>
        <p:spPr/>
        <p:txBody>
          <a:bodyPr/>
          <a:lstStyle/>
          <a:p>
            <a:pPr>
              <a:defRPr/>
            </a:pPr>
            <a:fld id="{983A4D4D-F038-4B1A-A00F-00DE9D7543D3}"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3"/>
          <p:cNvSpPr>
            <a:spLocks noGrp="1" noChangeArrowheads="1"/>
          </p:cNvSpPr>
          <p:nvPr>
            <p:ph type="title" sz="quarter"/>
          </p:nvPr>
        </p:nvSpPr>
        <p:spPr/>
        <p:txBody>
          <a:bodyPr/>
          <a:lstStyle/>
          <a:p>
            <a:pPr algn="l" eaLnBrk="1" hangingPunct="1"/>
            <a:r>
              <a:rPr lang="en-US" sz="3200" dirty="0" smtClean="0">
                <a:solidFill>
                  <a:schemeClr val="tx1"/>
                </a:solidFill>
              </a:rPr>
              <a:t>Sinusoidal steady-state, short-circuit load</a:t>
            </a:r>
          </a:p>
        </p:txBody>
      </p:sp>
      <p:graphicFrame>
        <p:nvGraphicFramePr>
          <p:cNvPr id="6146" name="Object 2"/>
          <p:cNvGraphicFramePr>
            <a:graphicFrameLocks noChangeAspect="1"/>
          </p:cNvGraphicFramePr>
          <p:nvPr>
            <p:ph sz="quarter" idx="2"/>
          </p:nvPr>
        </p:nvGraphicFramePr>
        <p:xfrm>
          <a:off x="304800" y="1600200"/>
          <a:ext cx="8610600" cy="5029200"/>
        </p:xfrm>
        <a:graphic>
          <a:graphicData uri="http://schemas.openxmlformats.org/presentationml/2006/ole">
            <p:oleObj spid="_x0000_s6146" name="Drawing" r:id="rId4" imgW="9975827" imgH="6482918" progId="Canvas.Drawing.X">
              <p:embed/>
            </p:oleObj>
          </a:graphicData>
        </a:graphic>
      </p:graphicFrame>
      <p:graphicFrame>
        <p:nvGraphicFramePr>
          <p:cNvPr id="6147" name="Object 25" descr="tline (twin lead) short_0688_movie"/>
          <p:cNvGraphicFramePr>
            <a:graphicFrameLocks noChangeAspect="1"/>
          </p:cNvGraphicFramePr>
          <p:nvPr>
            <p:ph sz="quarter" idx="3"/>
          </p:nvPr>
        </p:nvGraphicFramePr>
        <p:xfrm>
          <a:off x="1220788" y="3938588"/>
          <a:ext cx="2511425" cy="2187575"/>
        </p:xfrm>
        <a:graphic>
          <a:graphicData uri="http://schemas.openxmlformats.org/presentationml/2006/ole">
            <p:oleObj spid="_x0000_s6147" name="Drawing" r:id="rId5" imgW="2660627" imgH="2317627" progId="Canvas.Drawing.X">
              <p:embed/>
            </p:oleObj>
          </a:graphicData>
        </a:graphic>
      </p:graphicFrame>
      <p:graphicFrame>
        <p:nvGraphicFramePr>
          <p:cNvPr id="6148"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6148" name="Drawing" r:id="rId6" imgW="6564240" imgH="303480" progId="Canvas.Drawing.X">
              <p:embed/>
            </p:oleObj>
          </a:graphicData>
        </a:graphic>
      </p:graphicFrame>
      <p:sp>
        <p:nvSpPr>
          <p:cNvPr id="6151"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152"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153"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154"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6155" name="Picture 27" descr="tline (twin lead) short_21_movie"/>
          <p:cNvPicPr>
            <a:picLocks noChangeAspect="1" noChangeArrowheads="1" noCrop="1"/>
          </p:cNvPicPr>
          <p:nvPr/>
        </p:nvPicPr>
        <p:blipFill>
          <a:blip r:embed="rId7" cstate="print"/>
          <a:srcRect/>
          <a:stretch>
            <a:fillRect/>
          </a:stretch>
        </p:blipFill>
        <p:spPr bwMode="auto">
          <a:xfrm>
            <a:off x="381000" y="1752600"/>
            <a:ext cx="8229600" cy="4695825"/>
          </a:xfrm>
          <a:prstGeom prst="rect">
            <a:avLst/>
          </a:prstGeom>
          <a:noFill/>
          <a:ln w="9525">
            <a:noFill/>
            <a:miter lim="800000"/>
            <a:headEnd/>
            <a:tailEnd/>
          </a:ln>
        </p:spPr>
      </p:pic>
      <p:sp>
        <p:nvSpPr>
          <p:cNvPr id="6156" name="Rectangle 10"/>
          <p:cNvSpPr>
            <a:spLocks noChangeArrowheads="1"/>
          </p:cNvSpPr>
          <p:nvPr/>
        </p:nvSpPr>
        <p:spPr bwMode="auto">
          <a:xfrm>
            <a:off x="381000" y="5715000"/>
            <a:ext cx="3581400" cy="762000"/>
          </a:xfrm>
          <a:prstGeom prst="rect">
            <a:avLst/>
          </a:prstGeom>
          <a:solidFill>
            <a:schemeClr val="bg1"/>
          </a:solidFill>
          <a:ln w="9525">
            <a:noFill/>
            <a:miter lim="800000"/>
            <a:headEnd/>
            <a:tailEnd/>
          </a:ln>
        </p:spPr>
        <p:txBody>
          <a:bodyPr wrap="none" anchor="ctr"/>
          <a:lstStyle/>
          <a:p>
            <a:endParaRPr lang="en-US"/>
          </a:p>
        </p:txBody>
      </p:sp>
      <p:sp>
        <p:nvSpPr>
          <p:cNvPr id="6157" name="Rectangle 15"/>
          <p:cNvSpPr>
            <a:spLocks noChangeArrowheads="1"/>
          </p:cNvSpPr>
          <p:nvPr/>
        </p:nvSpPr>
        <p:spPr bwMode="auto">
          <a:xfrm>
            <a:off x="8153400" y="5791200"/>
            <a:ext cx="609600" cy="609600"/>
          </a:xfrm>
          <a:prstGeom prst="rect">
            <a:avLst/>
          </a:prstGeom>
          <a:solidFill>
            <a:schemeClr val="bg1"/>
          </a:solidFill>
          <a:ln w="9525">
            <a:noFill/>
            <a:miter lim="800000"/>
            <a:headEnd/>
            <a:tailEnd/>
          </a:ln>
        </p:spPr>
        <p:txBody>
          <a:bodyPr wrap="none" anchor="ctr"/>
          <a:lstStyle/>
          <a:p>
            <a:endParaRPr lang="en-US"/>
          </a:p>
        </p:txBody>
      </p:sp>
      <p:sp>
        <p:nvSpPr>
          <p:cNvPr id="6158" name="Text Box 11"/>
          <p:cNvSpPr txBox="1">
            <a:spLocks noChangeArrowheads="1"/>
          </p:cNvSpPr>
          <p:nvPr/>
        </p:nvSpPr>
        <p:spPr bwMode="auto">
          <a:xfrm>
            <a:off x="3962400" y="4876800"/>
            <a:ext cx="4495800" cy="641350"/>
          </a:xfrm>
          <a:prstGeom prst="rect">
            <a:avLst/>
          </a:prstGeom>
          <a:noFill/>
          <a:ln w="9525">
            <a:noFill/>
            <a:miter lim="800000"/>
            <a:headEnd/>
            <a:tailEnd/>
          </a:ln>
        </p:spPr>
        <p:txBody>
          <a:bodyPr>
            <a:spAutoFit/>
          </a:bodyPr>
          <a:lstStyle/>
          <a:p>
            <a:pPr>
              <a:spcBef>
                <a:spcPct val="50000"/>
              </a:spcBef>
            </a:pPr>
            <a:r>
              <a:rPr lang="en-US" i="1">
                <a:solidFill>
                  <a:srgbClr val="336600"/>
                </a:solidFill>
              </a:rPr>
              <a:t>The same twin-lead line, now with a short circuit load, at 2.1 GHz.</a:t>
            </a:r>
          </a:p>
        </p:txBody>
      </p:sp>
      <p:graphicFrame>
        <p:nvGraphicFramePr>
          <p:cNvPr id="6149" name="Object 31"/>
          <p:cNvGraphicFramePr>
            <a:graphicFrameLocks noChangeAspect="1"/>
          </p:cNvGraphicFramePr>
          <p:nvPr>
            <p:ph sz="quarter" idx="4"/>
          </p:nvPr>
        </p:nvGraphicFramePr>
        <p:xfrm>
          <a:off x="533400" y="1752600"/>
          <a:ext cx="2511425" cy="2187575"/>
        </p:xfrm>
        <a:graphic>
          <a:graphicData uri="http://schemas.openxmlformats.org/presentationml/2006/ole">
            <p:oleObj spid="_x0000_s6149" name="Drawing" r:id="rId8" imgW="2356560" imgH="2053080" progId="Canvas.Drawing.X">
              <p:embed/>
            </p:oleObj>
          </a:graphicData>
        </a:graphic>
      </p:graphicFrame>
      <p:sp>
        <p:nvSpPr>
          <p:cNvPr id="15" name="Slide Number Placeholder 14"/>
          <p:cNvSpPr>
            <a:spLocks noGrp="1"/>
          </p:cNvSpPr>
          <p:nvPr>
            <p:ph type="sldNum" sz="quarter" idx="12"/>
          </p:nvPr>
        </p:nvSpPr>
        <p:spPr/>
        <p:txBody>
          <a:bodyPr/>
          <a:lstStyle/>
          <a:p>
            <a:pPr>
              <a:defRPr/>
            </a:pPr>
            <a:fld id="{983A4D4D-F038-4B1A-A00F-00DE9D7543D3}"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5"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a:t>
            </a:r>
            <a:r>
              <a:rPr lang="en-US" sz="2800" dirty="0" smtClean="0">
                <a:solidFill>
                  <a:schemeClr val="tx1"/>
                </a:solidFill>
              </a:rPr>
              <a:t>– details iv</a:t>
            </a:r>
          </a:p>
        </p:txBody>
      </p:sp>
      <p:graphicFrame>
        <p:nvGraphicFramePr>
          <p:cNvPr id="55298"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5298" name="Equation" r:id="rId3" imgW="1790640" imgH="1676160" progId="Equation.DSMT4">
              <p:embed/>
            </p:oleObj>
          </a:graphicData>
        </a:graphic>
      </p:graphicFrame>
      <p:graphicFrame>
        <p:nvGraphicFramePr>
          <p:cNvPr id="55299"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5299" name="Drawing" r:id="rId4" imgW="6564240" imgH="303480" progId="Canvas.Drawing.X">
              <p:embed/>
            </p:oleObj>
          </a:graphicData>
        </a:graphic>
      </p:graphicFrame>
      <p:sp>
        <p:nvSpPr>
          <p:cNvPr id="55306"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5307"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5308"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5309"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5310"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5311"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5312"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5300" name="Object 30"/>
          <p:cNvGraphicFramePr>
            <a:graphicFrameLocks noChangeAspect="1"/>
          </p:cNvGraphicFramePr>
          <p:nvPr/>
        </p:nvGraphicFramePr>
        <p:xfrm>
          <a:off x="3430588" y="4495800"/>
          <a:ext cx="1751012" cy="1477963"/>
        </p:xfrm>
        <a:graphic>
          <a:graphicData uri="http://schemas.openxmlformats.org/presentationml/2006/ole">
            <p:oleObj spid="_x0000_s55300" name="Equation" r:id="rId5" imgW="1790640" imgH="1511280" progId="Equation.DSMT4">
              <p:embed/>
            </p:oleObj>
          </a:graphicData>
        </a:graphic>
      </p:graphicFrame>
      <p:graphicFrame>
        <p:nvGraphicFramePr>
          <p:cNvPr id="55301" name="Object 39"/>
          <p:cNvGraphicFramePr>
            <a:graphicFrameLocks noChangeAspect="1"/>
          </p:cNvGraphicFramePr>
          <p:nvPr/>
        </p:nvGraphicFramePr>
        <p:xfrm>
          <a:off x="457200" y="1905000"/>
          <a:ext cx="2743200" cy="1751013"/>
        </p:xfrm>
        <a:graphic>
          <a:graphicData uri="http://schemas.openxmlformats.org/presentationml/2006/ole">
            <p:oleObj spid="_x0000_s55301" name="Drawing" r:id="rId6" imgW="2774788" imgH="1771650" progId="Canvas.Drawing.X">
              <p:embed/>
            </p:oleObj>
          </a:graphicData>
        </a:graphic>
      </p:graphicFrame>
      <p:graphicFrame>
        <p:nvGraphicFramePr>
          <p:cNvPr id="55302"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5302" name="Drawing" r:id="rId7" imgW="2774788" imgH="1771650" progId="Canvas.Drawing.X">
              <p:embed/>
            </p:oleObj>
          </a:graphicData>
        </a:graphic>
      </p:graphicFrame>
      <p:graphicFrame>
        <p:nvGraphicFramePr>
          <p:cNvPr id="55303"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5303" name="Drawing" r:id="rId8" imgW="3371642" imgH="3079442" progId="Canvas.Drawing.X">
              <p:embed/>
            </p:oleObj>
          </a:graphicData>
        </a:graphic>
      </p:graphicFrame>
      <p:graphicFrame>
        <p:nvGraphicFramePr>
          <p:cNvPr id="55304"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5304" name="Drawing" r:id="rId9" imgW="3371642" imgH="3079442" progId="Canvas.Drawing.X">
              <p:embed/>
            </p:oleObj>
          </a:graphicData>
        </a:graphic>
      </p:graphicFrame>
      <p:sp>
        <p:nvSpPr>
          <p:cNvPr id="17" name="Oval 16"/>
          <p:cNvSpPr/>
          <p:nvPr/>
        </p:nvSpPr>
        <p:spPr>
          <a:xfrm>
            <a:off x="6934200" y="35052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934200" y="4495800"/>
            <a:ext cx="11430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5" name="TextBox 27"/>
          <p:cNvSpPr txBox="1">
            <a:spLocks noChangeArrowheads="1"/>
          </p:cNvSpPr>
          <p:nvPr/>
        </p:nvSpPr>
        <p:spPr bwMode="auto">
          <a:xfrm>
            <a:off x="7162800" y="3581400"/>
            <a:ext cx="1684338"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cxnSp>
        <p:nvCxnSpPr>
          <p:cNvPr id="31" name="Straight Connector 30"/>
          <p:cNvCxnSpPr>
            <a:endCxn id="18" idx="0"/>
          </p:cNvCxnSpPr>
          <p:nvPr/>
        </p:nvCxnSpPr>
        <p:spPr>
          <a:xfrm rot="5400000">
            <a:off x="7524750" y="4019550"/>
            <a:ext cx="457200" cy="4953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848600" y="5943600"/>
            <a:ext cx="152400" cy="1524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Slide Number Placeholder 21"/>
          <p:cNvSpPr>
            <a:spLocks noGrp="1"/>
          </p:cNvSpPr>
          <p:nvPr>
            <p:ph type="sldNum" sz="quarter" idx="12"/>
          </p:nvPr>
        </p:nvSpPr>
        <p:spPr/>
        <p:txBody>
          <a:bodyPr/>
          <a:lstStyle/>
          <a:p>
            <a:pPr>
              <a:defRPr/>
            </a:pPr>
            <a:fld id="{983A4D4D-F038-4B1A-A00F-00DE9D7543D3}"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9"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a:t>
            </a:r>
            <a:r>
              <a:rPr lang="en-US" sz="2800" dirty="0" smtClean="0">
                <a:solidFill>
                  <a:schemeClr val="tx1"/>
                </a:solidFill>
              </a:rPr>
              <a:t>– details v</a:t>
            </a:r>
          </a:p>
        </p:txBody>
      </p:sp>
      <p:graphicFrame>
        <p:nvGraphicFramePr>
          <p:cNvPr id="56322"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6322" name="Equation" r:id="rId3" imgW="1790640" imgH="1676160" progId="Equation.DSMT4">
              <p:embed/>
            </p:oleObj>
          </a:graphicData>
        </a:graphic>
      </p:graphicFrame>
      <p:graphicFrame>
        <p:nvGraphicFramePr>
          <p:cNvPr id="56323"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6323" name="Drawing" r:id="rId4" imgW="6564240" imgH="303480" progId="Canvas.Drawing.X">
              <p:embed/>
            </p:oleObj>
          </a:graphicData>
        </a:graphic>
      </p:graphicFrame>
      <p:sp>
        <p:nvSpPr>
          <p:cNvPr id="56330"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6331"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6332"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6333"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6334"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6335"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6336"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6324" name="Object 30"/>
          <p:cNvGraphicFramePr>
            <a:graphicFrameLocks noChangeAspect="1"/>
          </p:cNvGraphicFramePr>
          <p:nvPr/>
        </p:nvGraphicFramePr>
        <p:xfrm>
          <a:off x="3430588" y="4495800"/>
          <a:ext cx="1751012" cy="1477963"/>
        </p:xfrm>
        <a:graphic>
          <a:graphicData uri="http://schemas.openxmlformats.org/presentationml/2006/ole">
            <p:oleObj spid="_x0000_s56324" name="Equation" r:id="rId5" imgW="1790640" imgH="1511280" progId="Equation.DSMT4">
              <p:embed/>
            </p:oleObj>
          </a:graphicData>
        </a:graphic>
      </p:graphicFrame>
      <p:graphicFrame>
        <p:nvGraphicFramePr>
          <p:cNvPr id="56325" name="Object 39"/>
          <p:cNvGraphicFramePr>
            <a:graphicFrameLocks noChangeAspect="1"/>
          </p:cNvGraphicFramePr>
          <p:nvPr/>
        </p:nvGraphicFramePr>
        <p:xfrm>
          <a:off x="457200" y="1905000"/>
          <a:ext cx="2743200" cy="1751013"/>
        </p:xfrm>
        <a:graphic>
          <a:graphicData uri="http://schemas.openxmlformats.org/presentationml/2006/ole">
            <p:oleObj spid="_x0000_s56325" name="Drawing" r:id="rId6" imgW="2774788" imgH="1771650" progId="Canvas.Drawing.X">
              <p:embed/>
            </p:oleObj>
          </a:graphicData>
        </a:graphic>
      </p:graphicFrame>
      <p:graphicFrame>
        <p:nvGraphicFramePr>
          <p:cNvPr id="56326"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6326" name="Drawing" r:id="rId7" imgW="2774788" imgH="1771650" progId="Canvas.Drawing.X">
              <p:embed/>
            </p:oleObj>
          </a:graphicData>
        </a:graphic>
      </p:graphicFrame>
      <p:graphicFrame>
        <p:nvGraphicFramePr>
          <p:cNvPr id="56327"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6327" name="Drawing" r:id="rId8" imgW="3371642" imgH="3079442" progId="Canvas.Drawing.X">
              <p:embed/>
            </p:oleObj>
          </a:graphicData>
        </a:graphic>
      </p:graphicFrame>
      <p:graphicFrame>
        <p:nvGraphicFramePr>
          <p:cNvPr id="56328"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6328" name="Drawing" r:id="rId9" imgW="3371642" imgH="3079442" progId="Canvas.Drawing.X">
              <p:embed/>
            </p:oleObj>
          </a:graphicData>
        </a:graphic>
      </p:graphicFrame>
      <p:cxnSp>
        <p:nvCxnSpPr>
          <p:cNvPr id="23" name="Straight Connector 22"/>
          <p:cNvCxnSpPr>
            <a:stCxn id="29" idx="4"/>
            <a:endCxn id="46" idx="1"/>
          </p:cNvCxnSpPr>
          <p:nvPr/>
        </p:nvCxnSpPr>
        <p:spPr>
          <a:xfrm rot="16200000" flipH="1">
            <a:off x="5715000" y="3810000"/>
            <a:ext cx="1317625" cy="101282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858000" y="5486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p:cNvCxnSpPr>
            <a:stCxn id="29" idx="4"/>
            <a:endCxn id="25" idx="1"/>
          </p:cNvCxnSpPr>
          <p:nvPr/>
        </p:nvCxnSpPr>
        <p:spPr>
          <a:xfrm rot="16200000" flipH="1">
            <a:off x="5448300" y="4076700"/>
            <a:ext cx="1851025" cy="101282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2" idx="0"/>
            <a:endCxn id="29" idx="4"/>
          </p:cNvCxnSpPr>
          <p:nvPr/>
        </p:nvCxnSpPr>
        <p:spPr>
          <a:xfrm rot="5400000" flipH="1" flipV="1">
            <a:off x="4686300" y="3162300"/>
            <a:ext cx="685800" cy="16764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038600" y="2743200"/>
            <a:ext cx="3657600" cy="9144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42" name="TextBox 29"/>
          <p:cNvSpPr txBox="1">
            <a:spLocks noChangeArrowheads="1"/>
          </p:cNvSpPr>
          <p:nvPr/>
        </p:nvSpPr>
        <p:spPr bwMode="auto">
          <a:xfrm>
            <a:off x="4191000" y="2819400"/>
            <a:ext cx="3471863" cy="646113"/>
          </a:xfrm>
          <a:prstGeom prst="rect">
            <a:avLst/>
          </a:prstGeom>
          <a:noFill/>
          <a:ln w="9525">
            <a:noFill/>
            <a:miter lim="800000"/>
            <a:headEnd/>
            <a:tailEnd/>
          </a:ln>
        </p:spPr>
        <p:txBody>
          <a:bodyPr wrap="none">
            <a:spAutoFit/>
          </a:bodyPr>
          <a:lstStyle/>
          <a:p>
            <a:pPr algn="ctr"/>
            <a:r>
              <a:rPr lang="en-US" b="1">
                <a:solidFill>
                  <a:srgbClr val="008000"/>
                </a:solidFill>
              </a:rPr>
              <a:t>Initially, parallel RL</a:t>
            </a:r>
          </a:p>
          <a:p>
            <a:pPr algn="ctr"/>
            <a:r>
              <a:rPr lang="en-US" b="1">
                <a:solidFill>
                  <a:srgbClr val="008000"/>
                </a:solidFill>
              </a:rPr>
              <a:t> acts as R ~ </a:t>
            </a:r>
            <a:r>
              <a:rPr lang="en-US" b="1">
                <a:solidFill>
                  <a:srgbClr val="008000"/>
                </a:solidFill>
                <a:latin typeface="Symbol" pitchFamily="18" charset="2"/>
              </a:rPr>
              <a:t>G</a:t>
            </a:r>
            <a:r>
              <a:rPr lang="en-US" b="1">
                <a:solidFill>
                  <a:srgbClr val="008000"/>
                </a:solidFill>
              </a:rPr>
              <a:t> = (R-Zo)/(R+Zo) </a:t>
            </a:r>
          </a:p>
        </p:txBody>
      </p:sp>
      <p:sp>
        <p:nvSpPr>
          <p:cNvPr id="32" name="Oval 31"/>
          <p:cNvSpPr/>
          <p:nvPr/>
        </p:nvSpPr>
        <p:spPr>
          <a:xfrm>
            <a:off x="3124200" y="4343400"/>
            <a:ext cx="2133600" cy="9906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6858000" y="49530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Slide Number Placeholder 27"/>
          <p:cNvSpPr>
            <a:spLocks noGrp="1"/>
          </p:cNvSpPr>
          <p:nvPr>
            <p:ph type="sldNum" sz="quarter" idx="12"/>
          </p:nvPr>
        </p:nvSpPr>
        <p:spPr/>
        <p:txBody>
          <a:bodyPr/>
          <a:lstStyle/>
          <a:p>
            <a:pPr>
              <a:defRPr/>
            </a:pPr>
            <a:fld id="{983A4D4D-F038-4B1A-A00F-00DE9D7543D3}" type="slidenum">
              <a:rPr lang="en-US"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a:t>
            </a:r>
            <a:r>
              <a:rPr lang="en-US" sz="2800" dirty="0" smtClean="0">
                <a:solidFill>
                  <a:schemeClr val="tx1"/>
                </a:solidFill>
              </a:rPr>
              <a:t>– details vi</a:t>
            </a:r>
          </a:p>
        </p:txBody>
      </p:sp>
      <p:graphicFrame>
        <p:nvGraphicFramePr>
          <p:cNvPr id="57346"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7346" name="Equation" r:id="rId3" imgW="1790640" imgH="1676160" progId="Equation.DSMT4">
              <p:embed/>
            </p:oleObj>
          </a:graphicData>
        </a:graphic>
      </p:graphicFrame>
      <p:graphicFrame>
        <p:nvGraphicFramePr>
          <p:cNvPr id="57347"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7347" name="Drawing" r:id="rId4" imgW="6564240" imgH="303480" progId="Canvas.Drawing.X">
              <p:embed/>
            </p:oleObj>
          </a:graphicData>
        </a:graphic>
      </p:graphicFrame>
      <p:sp>
        <p:nvSpPr>
          <p:cNvPr id="57354"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7355"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7356"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7357"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7358"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7359"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7360"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7348" name="Object 30"/>
          <p:cNvGraphicFramePr>
            <a:graphicFrameLocks noChangeAspect="1"/>
          </p:cNvGraphicFramePr>
          <p:nvPr/>
        </p:nvGraphicFramePr>
        <p:xfrm>
          <a:off x="3430588" y="4495800"/>
          <a:ext cx="1751012" cy="1477963"/>
        </p:xfrm>
        <a:graphic>
          <a:graphicData uri="http://schemas.openxmlformats.org/presentationml/2006/ole">
            <p:oleObj spid="_x0000_s57348" name="Equation" r:id="rId5" imgW="1790640" imgH="1511280" progId="Equation.DSMT4">
              <p:embed/>
            </p:oleObj>
          </a:graphicData>
        </a:graphic>
      </p:graphicFrame>
      <p:graphicFrame>
        <p:nvGraphicFramePr>
          <p:cNvPr id="57349" name="Object 39"/>
          <p:cNvGraphicFramePr>
            <a:graphicFrameLocks noChangeAspect="1"/>
          </p:cNvGraphicFramePr>
          <p:nvPr/>
        </p:nvGraphicFramePr>
        <p:xfrm>
          <a:off x="457200" y="1905000"/>
          <a:ext cx="2743200" cy="1751013"/>
        </p:xfrm>
        <a:graphic>
          <a:graphicData uri="http://schemas.openxmlformats.org/presentationml/2006/ole">
            <p:oleObj spid="_x0000_s57349" name="Drawing" r:id="rId6" imgW="2774788" imgH="1771650" progId="Canvas.Drawing.X">
              <p:embed/>
            </p:oleObj>
          </a:graphicData>
        </a:graphic>
      </p:graphicFrame>
      <p:graphicFrame>
        <p:nvGraphicFramePr>
          <p:cNvPr id="57350"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7350" name="Drawing" r:id="rId7" imgW="2774788" imgH="1771650" progId="Canvas.Drawing.X">
              <p:embed/>
            </p:oleObj>
          </a:graphicData>
        </a:graphic>
      </p:graphicFrame>
      <p:graphicFrame>
        <p:nvGraphicFramePr>
          <p:cNvPr id="57351"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7351" name="Drawing" r:id="rId8" imgW="3371642" imgH="3079442" progId="Canvas.Drawing.X">
              <p:embed/>
            </p:oleObj>
          </a:graphicData>
        </a:graphic>
      </p:graphicFrame>
      <p:graphicFrame>
        <p:nvGraphicFramePr>
          <p:cNvPr id="57352"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7352" name="Drawing" r:id="rId9" imgW="3371642" imgH="3079442" progId="Canvas.Drawing.X">
              <p:embed/>
            </p:oleObj>
          </a:graphicData>
        </a:graphic>
      </p:graphicFrame>
      <p:sp>
        <p:nvSpPr>
          <p:cNvPr id="19" name="Oval 18"/>
          <p:cNvSpPr/>
          <p:nvPr/>
        </p:nvSpPr>
        <p:spPr>
          <a:xfrm>
            <a:off x="2971800" y="5334000"/>
            <a:ext cx="2286000" cy="7620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Connector 19"/>
          <p:cNvCxnSpPr>
            <a:stCxn id="43" idx="2"/>
            <a:endCxn id="21" idx="6"/>
          </p:cNvCxnSpPr>
          <p:nvPr/>
        </p:nvCxnSpPr>
        <p:spPr>
          <a:xfrm rot="10800000" flipV="1">
            <a:off x="3657600" y="6019800"/>
            <a:ext cx="4114800" cy="2286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28600" y="5867400"/>
            <a:ext cx="3429000" cy="7620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64" name="TextBox 21"/>
          <p:cNvSpPr txBox="1">
            <a:spLocks noChangeArrowheads="1"/>
          </p:cNvSpPr>
          <p:nvPr/>
        </p:nvSpPr>
        <p:spPr bwMode="auto">
          <a:xfrm>
            <a:off x="152400" y="5943600"/>
            <a:ext cx="3536950" cy="646113"/>
          </a:xfrm>
          <a:prstGeom prst="rect">
            <a:avLst/>
          </a:prstGeom>
          <a:noFill/>
          <a:ln w="9525">
            <a:noFill/>
            <a:miter lim="800000"/>
            <a:headEnd/>
            <a:tailEnd/>
          </a:ln>
        </p:spPr>
        <p:txBody>
          <a:bodyPr>
            <a:spAutoFit/>
          </a:bodyPr>
          <a:lstStyle/>
          <a:p>
            <a:pPr algn="ctr"/>
            <a:r>
              <a:rPr lang="en-US" b="1">
                <a:solidFill>
                  <a:srgbClr val="0070A0"/>
                </a:solidFill>
              </a:rPr>
              <a:t>Eventually, parallel RL</a:t>
            </a:r>
          </a:p>
          <a:p>
            <a:pPr algn="ctr"/>
            <a:r>
              <a:rPr lang="en-US" b="1">
                <a:solidFill>
                  <a:srgbClr val="0070A0"/>
                </a:solidFill>
              </a:rPr>
              <a:t> acts as short ~ </a:t>
            </a:r>
            <a:r>
              <a:rPr lang="en-US" b="1">
                <a:solidFill>
                  <a:srgbClr val="0070A0"/>
                </a:solidFill>
                <a:latin typeface="Symbol" pitchFamily="18" charset="2"/>
              </a:rPr>
              <a:t>G</a:t>
            </a:r>
            <a:r>
              <a:rPr lang="en-US" b="1">
                <a:solidFill>
                  <a:srgbClr val="0070A0"/>
                </a:solidFill>
              </a:rPr>
              <a:t> = -1</a:t>
            </a:r>
          </a:p>
        </p:txBody>
      </p:sp>
      <p:sp>
        <p:nvSpPr>
          <p:cNvPr id="33" name="Oval 32"/>
          <p:cNvSpPr/>
          <p:nvPr/>
        </p:nvSpPr>
        <p:spPr>
          <a:xfrm>
            <a:off x="7772400" y="5410200"/>
            <a:ext cx="152400" cy="1524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7" name="Straight Connector 66"/>
          <p:cNvCxnSpPr>
            <a:stCxn id="21" idx="6"/>
            <a:endCxn id="33" idx="2"/>
          </p:cNvCxnSpPr>
          <p:nvPr/>
        </p:nvCxnSpPr>
        <p:spPr>
          <a:xfrm flipV="1">
            <a:off x="3657600" y="5486400"/>
            <a:ext cx="4114800" cy="7620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9" idx="4"/>
            <a:endCxn id="21" idx="6"/>
          </p:cNvCxnSpPr>
          <p:nvPr/>
        </p:nvCxnSpPr>
        <p:spPr>
          <a:xfrm rot="5400000">
            <a:off x="3810000" y="5943600"/>
            <a:ext cx="152400" cy="4572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772400" y="5943600"/>
            <a:ext cx="152400" cy="1524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Slide Number Placeholder 24"/>
          <p:cNvSpPr>
            <a:spLocks noGrp="1"/>
          </p:cNvSpPr>
          <p:nvPr>
            <p:ph type="sldNum" sz="quarter" idx="12"/>
          </p:nvPr>
        </p:nvSpPr>
        <p:spPr/>
        <p:txBody>
          <a:bodyPr/>
          <a:lstStyle/>
          <a:p>
            <a:pPr>
              <a:defRPr/>
            </a:pPr>
            <a:fld id="{983A4D4D-F038-4B1A-A00F-00DE9D7543D3}"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7" name="Rectangle 2"/>
          <p:cNvSpPr>
            <a:spLocks noGrp="1" noChangeArrowheads="1"/>
          </p:cNvSpPr>
          <p:nvPr>
            <p:ph type="title" sz="quarter"/>
          </p:nvPr>
        </p:nvSpPr>
        <p:spPr/>
        <p:txBody>
          <a:bodyPr/>
          <a:lstStyle/>
          <a:p>
            <a:pPr algn="l" eaLnBrk="1" hangingPunct="1"/>
            <a:r>
              <a:rPr lang="en-US" sz="3200" dirty="0" err="1" smtClean="0">
                <a:solidFill>
                  <a:schemeClr val="tx1"/>
                </a:solidFill>
              </a:rPr>
              <a:t>RL</a:t>
            </a:r>
            <a:r>
              <a:rPr lang="en-US" sz="3200" dirty="0" smtClean="0">
                <a:solidFill>
                  <a:schemeClr val="tx1"/>
                </a:solidFill>
              </a:rPr>
              <a:t> termination – 2</a:t>
            </a:r>
          </a:p>
        </p:txBody>
      </p:sp>
      <p:graphicFrame>
        <p:nvGraphicFramePr>
          <p:cNvPr id="58370" name="Object 4"/>
          <p:cNvGraphicFramePr>
            <a:graphicFrameLocks noChangeAspect="1"/>
          </p:cNvGraphicFramePr>
          <p:nvPr>
            <p:ph sz="quarter" idx="3"/>
          </p:nvPr>
        </p:nvGraphicFramePr>
        <p:xfrm>
          <a:off x="3430588" y="2017713"/>
          <a:ext cx="1751012" cy="1639887"/>
        </p:xfrm>
        <a:graphic>
          <a:graphicData uri="http://schemas.openxmlformats.org/presentationml/2006/ole">
            <p:oleObj spid="_x0000_s58370" name="Equation" r:id="rId3" imgW="1790640" imgH="1676160" progId="Equation.DSMT4">
              <p:embed/>
            </p:oleObj>
          </a:graphicData>
        </a:graphic>
      </p:graphicFrame>
      <p:graphicFrame>
        <p:nvGraphicFramePr>
          <p:cNvPr id="58371"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58371" name="Drawing" r:id="rId4" imgW="6564240" imgH="303480" progId="Canvas.Drawing.X">
              <p:embed/>
            </p:oleObj>
          </a:graphicData>
        </a:graphic>
      </p:graphicFrame>
      <p:sp>
        <p:nvSpPr>
          <p:cNvPr id="58378"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58379" name="Line 7"/>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58380"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58381"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58382" name="Rectangle 10"/>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8383" name="Rectangle 11"/>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58384" name="Rectangle 12"/>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graphicFrame>
        <p:nvGraphicFramePr>
          <p:cNvPr id="58372" name="Object 30"/>
          <p:cNvGraphicFramePr>
            <a:graphicFrameLocks noChangeAspect="1"/>
          </p:cNvGraphicFramePr>
          <p:nvPr/>
        </p:nvGraphicFramePr>
        <p:xfrm>
          <a:off x="3430588" y="4495800"/>
          <a:ext cx="1751012" cy="1477963"/>
        </p:xfrm>
        <a:graphic>
          <a:graphicData uri="http://schemas.openxmlformats.org/presentationml/2006/ole">
            <p:oleObj spid="_x0000_s58372" name="Equation" r:id="rId5" imgW="1790640" imgH="1511280" progId="Equation.DSMT4">
              <p:embed/>
            </p:oleObj>
          </a:graphicData>
        </a:graphic>
      </p:graphicFrame>
      <p:graphicFrame>
        <p:nvGraphicFramePr>
          <p:cNvPr id="58373" name="Object 39"/>
          <p:cNvGraphicFramePr>
            <a:graphicFrameLocks noChangeAspect="1"/>
          </p:cNvGraphicFramePr>
          <p:nvPr/>
        </p:nvGraphicFramePr>
        <p:xfrm>
          <a:off x="457200" y="1905000"/>
          <a:ext cx="2743200" cy="1751013"/>
        </p:xfrm>
        <a:graphic>
          <a:graphicData uri="http://schemas.openxmlformats.org/presentationml/2006/ole">
            <p:oleObj spid="_x0000_s58373" name="Drawing" r:id="rId6" imgW="2774788" imgH="1771650" progId="Canvas.Drawing.X">
              <p:embed/>
            </p:oleObj>
          </a:graphicData>
        </a:graphic>
      </p:graphicFrame>
      <p:graphicFrame>
        <p:nvGraphicFramePr>
          <p:cNvPr id="58374" name="Object 40"/>
          <p:cNvGraphicFramePr>
            <a:graphicFrameLocks noChangeAspect="1"/>
          </p:cNvGraphicFramePr>
          <p:nvPr>
            <p:ph sz="quarter" idx="1"/>
          </p:nvPr>
        </p:nvGraphicFramePr>
        <p:xfrm>
          <a:off x="457200" y="4344988"/>
          <a:ext cx="2743200" cy="1751012"/>
        </p:xfrm>
        <a:graphic>
          <a:graphicData uri="http://schemas.openxmlformats.org/presentationml/2006/ole">
            <p:oleObj spid="_x0000_s58374" name="Drawing" r:id="rId7" imgW="2774788" imgH="1771650" progId="Canvas.Drawing.X">
              <p:embed/>
            </p:oleObj>
          </a:graphicData>
        </a:graphic>
      </p:graphicFrame>
      <p:graphicFrame>
        <p:nvGraphicFramePr>
          <p:cNvPr id="58375" name="Object 41"/>
          <p:cNvGraphicFramePr>
            <a:graphicFrameLocks noChangeAspect="1"/>
          </p:cNvGraphicFramePr>
          <p:nvPr>
            <p:ph sz="quarter" idx="4"/>
          </p:nvPr>
        </p:nvGraphicFramePr>
        <p:xfrm>
          <a:off x="5715000" y="1741488"/>
          <a:ext cx="2514600" cy="2297112"/>
        </p:xfrm>
        <a:graphic>
          <a:graphicData uri="http://schemas.openxmlformats.org/presentationml/2006/ole">
            <p:oleObj spid="_x0000_s58375" name="Drawing" r:id="rId8" imgW="3371642" imgH="3079442" progId="Canvas.Drawing.X">
              <p:embed/>
            </p:oleObj>
          </a:graphicData>
        </a:graphic>
      </p:graphicFrame>
      <p:graphicFrame>
        <p:nvGraphicFramePr>
          <p:cNvPr id="58376" name="Object 42"/>
          <p:cNvGraphicFramePr>
            <a:graphicFrameLocks noChangeAspect="1"/>
          </p:cNvGraphicFramePr>
          <p:nvPr>
            <p:ph sz="quarter" idx="2"/>
          </p:nvPr>
        </p:nvGraphicFramePr>
        <p:xfrm>
          <a:off x="5715000" y="4191000"/>
          <a:ext cx="2503488" cy="2286000"/>
        </p:xfrm>
        <a:graphic>
          <a:graphicData uri="http://schemas.openxmlformats.org/presentationml/2006/ole">
            <p:oleObj spid="_x0000_s58376" name="Drawing" r:id="rId9" imgW="3371642" imgH="3079442" progId="Canvas.Drawing.X">
              <p:embed/>
            </p:oleObj>
          </a:graphicData>
        </a:graphic>
      </p:graphicFrame>
      <p:sp>
        <p:nvSpPr>
          <p:cNvPr id="17" name="Oval 16"/>
          <p:cNvSpPr/>
          <p:nvPr/>
        </p:nvSpPr>
        <p:spPr>
          <a:xfrm>
            <a:off x="6934200" y="3505200"/>
            <a:ext cx="1981200" cy="5334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858000" y="4495800"/>
            <a:ext cx="11430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2971800" y="5334000"/>
            <a:ext cx="2286000" cy="7620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Connector 19"/>
          <p:cNvCxnSpPr>
            <a:stCxn id="43" idx="2"/>
            <a:endCxn id="21" idx="6"/>
          </p:cNvCxnSpPr>
          <p:nvPr/>
        </p:nvCxnSpPr>
        <p:spPr>
          <a:xfrm rot="10800000" flipV="1">
            <a:off x="3657600" y="6019800"/>
            <a:ext cx="4114800" cy="2286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28600" y="5867400"/>
            <a:ext cx="3429000" cy="762000"/>
          </a:xfrm>
          <a:prstGeom prst="ellipse">
            <a:avLst/>
          </a:prstGeom>
          <a:solidFill>
            <a:schemeClr val="bg1">
              <a:lumMod val="85000"/>
            </a:scheme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0" name="TextBox 21"/>
          <p:cNvSpPr txBox="1">
            <a:spLocks noChangeArrowheads="1"/>
          </p:cNvSpPr>
          <p:nvPr/>
        </p:nvSpPr>
        <p:spPr bwMode="auto">
          <a:xfrm>
            <a:off x="152400" y="5943600"/>
            <a:ext cx="3536950" cy="646113"/>
          </a:xfrm>
          <a:prstGeom prst="rect">
            <a:avLst/>
          </a:prstGeom>
          <a:noFill/>
          <a:ln w="9525">
            <a:noFill/>
            <a:miter lim="800000"/>
            <a:headEnd/>
            <a:tailEnd/>
          </a:ln>
        </p:spPr>
        <p:txBody>
          <a:bodyPr>
            <a:spAutoFit/>
          </a:bodyPr>
          <a:lstStyle/>
          <a:p>
            <a:pPr algn="ctr"/>
            <a:r>
              <a:rPr lang="en-US" b="1">
                <a:solidFill>
                  <a:srgbClr val="0070A0"/>
                </a:solidFill>
              </a:rPr>
              <a:t>Eventually, parallel RL</a:t>
            </a:r>
          </a:p>
          <a:p>
            <a:pPr algn="ctr"/>
            <a:r>
              <a:rPr lang="en-US" b="1">
                <a:solidFill>
                  <a:srgbClr val="0070A0"/>
                </a:solidFill>
              </a:rPr>
              <a:t> acts as short ~ </a:t>
            </a:r>
            <a:r>
              <a:rPr lang="en-US" b="1">
                <a:solidFill>
                  <a:srgbClr val="0070A0"/>
                </a:solidFill>
                <a:latin typeface="Symbol" pitchFamily="18" charset="2"/>
              </a:rPr>
              <a:t>G</a:t>
            </a:r>
            <a:r>
              <a:rPr lang="en-US" b="1">
                <a:solidFill>
                  <a:srgbClr val="0070A0"/>
                </a:solidFill>
              </a:rPr>
              <a:t> = -1</a:t>
            </a:r>
          </a:p>
        </p:txBody>
      </p:sp>
      <p:cxnSp>
        <p:nvCxnSpPr>
          <p:cNvPr id="23" name="Straight Connector 22"/>
          <p:cNvCxnSpPr>
            <a:stCxn id="29" idx="4"/>
            <a:endCxn id="46" idx="1"/>
          </p:cNvCxnSpPr>
          <p:nvPr/>
        </p:nvCxnSpPr>
        <p:spPr>
          <a:xfrm rot="16200000" flipH="1">
            <a:off x="5715000" y="3810000"/>
            <a:ext cx="1317625" cy="101282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858000" y="54864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p:cNvCxnSpPr>
            <a:stCxn id="29" idx="4"/>
            <a:endCxn id="25" idx="1"/>
          </p:cNvCxnSpPr>
          <p:nvPr/>
        </p:nvCxnSpPr>
        <p:spPr>
          <a:xfrm rot="16200000" flipH="1">
            <a:off x="5448300" y="4076700"/>
            <a:ext cx="1851025" cy="101282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2" idx="0"/>
            <a:endCxn id="29" idx="4"/>
          </p:cNvCxnSpPr>
          <p:nvPr/>
        </p:nvCxnSpPr>
        <p:spPr>
          <a:xfrm rot="5400000" flipH="1" flipV="1">
            <a:off x="4686300" y="3162300"/>
            <a:ext cx="685800" cy="167640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58395" name="TextBox 27"/>
          <p:cNvSpPr txBox="1">
            <a:spLocks noChangeArrowheads="1"/>
          </p:cNvSpPr>
          <p:nvPr/>
        </p:nvSpPr>
        <p:spPr bwMode="auto">
          <a:xfrm>
            <a:off x="7162800" y="3581400"/>
            <a:ext cx="1684338" cy="369888"/>
          </a:xfrm>
          <a:prstGeom prst="rect">
            <a:avLst/>
          </a:prstGeom>
          <a:noFill/>
          <a:ln w="9525">
            <a:noFill/>
            <a:miter lim="800000"/>
            <a:headEnd/>
            <a:tailEnd/>
          </a:ln>
        </p:spPr>
        <p:txBody>
          <a:bodyPr wrap="none">
            <a:spAutoFit/>
          </a:bodyPr>
          <a:lstStyle/>
          <a:p>
            <a:r>
              <a:rPr lang="en-US" b="1">
                <a:solidFill>
                  <a:srgbClr val="C00000"/>
                </a:solidFill>
              </a:rPr>
              <a:t>time constant</a:t>
            </a:r>
          </a:p>
        </p:txBody>
      </p:sp>
      <p:sp>
        <p:nvSpPr>
          <p:cNvPr id="29" name="Oval 28"/>
          <p:cNvSpPr/>
          <p:nvPr/>
        </p:nvSpPr>
        <p:spPr>
          <a:xfrm>
            <a:off x="4038600" y="2743200"/>
            <a:ext cx="3657600" cy="9144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7" name="TextBox 29"/>
          <p:cNvSpPr txBox="1">
            <a:spLocks noChangeArrowheads="1"/>
          </p:cNvSpPr>
          <p:nvPr/>
        </p:nvSpPr>
        <p:spPr bwMode="auto">
          <a:xfrm>
            <a:off x="4191000" y="2819400"/>
            <a:ext cx="3471863" cy="646113"/>
          </a:xfrm>
          <a:prstGeom prst="rect">
            <a:avLst/>
          </a:prstGeom>
          <a:noFill/>
          <a:ln w="9525">
            <a:noFill/>
            <a:miter lim="800000"/>
            <a:headEnd/>
            <a:tailEnd/>
          </a:ln>
        </p:spPr>
        <p:txBody>
          <a:bodyPr wrap="none">
            <a:spAutoFit/>
          </a:bodyPr>
          <a:lstStyle/>
          <a:p>
            <a:pPr algn="ctr"/>
            <a:r>
              <a:rPr lang="en-US" b="1">
                <a:solidFill>
                  <a:srgbClr val="008000"/>
                </a:solidFill>
              </a:rPr>
              <a:t>Initially, parallel RL</a:t>
            </a:r>
          </a:p>
          <a:p>
            <a:pPr algn="ctr"/>
            <a:r>
              <a:rPr lang="en-US" b="1">
                <a:solidFill>
                  <a:srgbClr val="008000"/>
                </a:solidFill>
              </a:rPr>
              <a:t> acts as R ~ </a:t>
            </a:r>
            <a:r>
              <a:rPr lang="en-US" b="1">
                <a:solidFill>
                  <a:srgbClr val="008000"/>
                </a:solidFill>
                <a:latin typeface="Symbol" pitchFamily="18" charset="2"/>
              </a:rPr>
              <a:t>G</a:t>
            </a:r>
            <a:r>
              <a:rPr lang="en-US" b="1">
                <a:solidFill>
                  <a:srgbClr val="008000"/>
                </a:solidFill>
              </a:rPr>
              <a:t> = (R-Zo)/(R+Zo) </a:t>
            </a:r>
          </a:p>
        </p:txBody>
      </p:sp>
      <p:cxnSp>
        <p:nvCxnSpPr>
          <p:cNvPr id="31" name="Straight Connector 30"/>
          <p:cNvCxnSpPr>
            <a:stCxn id="17" idx="4"/>
            <a:endCxn id="18" idx="0"/>
          </p:cNvCxnSpPr>
          <p:nvPr/>
        </p:nvCxnSpPr>
        <p:spPr>
          <a:xfrm rot="5400000">
            <a:off x="7448550" y="4019550"/>
            <a:ext cx="457200" cy="4953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124200" y="4343400"/>
            <a:ext cx="2133600" cy="9906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7772400" y="5410200"/>
            <a:ext cx="152400" cy="1524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7" name="Straight Connector 66"/>
          <p:cNvCxnSpPr>
            <a:stCxn id="21" idx="6"/>
            <a:endCxn id="33" idx="3"/>
          </p:cNvCxnSpPr>
          <p:nvPr/>
        </p:nvCxnSpPr>
        <p:spPr>
          <a:xfrm flipV="1">
            <a:off x="3657600" y="5540282"/>
            <a:ext cx="4137118" cy="708118"/>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9" idx="4"/>
            <a:endCxn id="21" idx="6"/>
          </p:cNvCxnSpPr>
          <p:nvPr/>
        </p:nvCxnSpPr>
        <p:spPr>
          <a:xfrm rot="5400000">
            <a:off x="3810000" y="5943600"/>
            <a:ext cx="152400" cy="4572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772400" y="5943600"/>
            <a:ext cx="152400" cy="152400"/>
          </a:xfrm>
          <a:prstGeom prst="ellipse">
            <a:avLst/>
          </a:prstGeom>
          <a:solidFill>
            <a:srgbClr val="0070A0"/>
          </a:solidFill>
          <a:ln>
            <a:solidFill>
              <a:srgbClr val="007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6858000" y="4953000"/>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Slide Number Placeholder 36"/>
          <p:cNvSpPr>
            <a:spLocks noGrp="1"/>
          </p:cNvSpPr>
          <p:nvPr>
            <p:ph type="sldNum" sz="quarter" idx="12"/>
          </p:nvPr>
        </p:nvSpPr>
        <p:spPr/>
        <p:txBody>
          <a:bodyPr/>
          <a:lstStyle/>
          <a:p>
            <a:pPr>
              <a:defRPr/>
            </a:pPr>
            <a:fld id="{983A4D4D-F038-4B1A-A00F-00DE9D7543D3}"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(resistive load) – 1</a:t>
            </a:r>
          </a:p>
        </p:txBody>
      </p:sp>
      <p:graphicFrame>
        <p:nvGraphicFramePr>
          <p:cNvPr id="6041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0418" name="Drawing" r:id="rId3" imgW="6564240" imgH="303480" progId="Canvas.Drawing.X">
              <p:embed/>
            </p:oleObj>
          </a:graphicData>
        </a:graphic>
      </p:graphicFrame>
      <p:sp>
        <p:nvSpPr>
          <p:cNvPr id="6042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042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042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042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042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042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042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0427" name="Picture 14"/>
          <p:cNvPicPr>
            <a:picLocks noGrp="1" noChangeAspect="1" noChangeArrowheads="1"/>
          </p:cNvPicPr>
          <p:nvPr>
            <p:ph sz="quarter" idx="2"/>
          </p:nvPr>
        </p:nvPicPr>
        <p:blipFill>
          <a:blip r:embed="rId4" cstate="print"/>
          <a:srcRect/>
          <a:stretch>
            <a:fillRect/>
          </a:stretch>
        </p:blipFill>
        <p:spPr>
          <a:xfrm>
            <a:off x="381000" y="1676400"/>
            <a:ext cx="8382000" cy="4518025"/>
          </a:xfrm>
          <a:noFill/>
        </p:spPr>
      </p:pic>
      <p:sp>
        <p:nvSpPr>
          <p:cNvPr id="12" name="Oval 11"/>
          <p:cNvSpPr/>
          <p:nvPr/>
        </p:nvSpPr>
        <p:spPr>
          <a:xfrm>
            <a:off x="685800" y="2514600"/>
            <a:ext cx="609600" cy="3810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p:cNvCxnSpPr>
            <a:stCxn id="12" idx="4"/>
            <a:endCxn id="14" idx="0"/>
          </p:cNvCxnSpPr>
          <p:nvPr/>
        </p:nvCxnSpPr>
        <p:spPr>
          <a:xfrm rot="16200000" flipH="1">
            <a:off x="285750" y="3600450"/>
            <a:ext cx="1828800" cy="4191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90600" y="4724400"/>
            <a:ext cx="838200" cy="2286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295400" y="2514600"/>
            <a:ext cx="609600" cy="381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066800" y="5105400"/>
            <a:ext cx="762000" cy="381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6" idx="7"/>
            <a:endCxn id="15" idx="4"/>
          </p:cNvCxnSpPr>
          <p:nvPr/>
        </p:nvCxnSpPr>
        <p:spPr>
          <a:xfrm rot="16200000" flipV="1">
            <a:off x="526256" y="3969544"/>
            <a:ext cx="2265363" cy="11747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352800" y="4419600"/>
            <a:ext cx="838200" cy="10668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Connector 18"/>
          <p:cNvCxnSpPr>
            <a:stCxn id="18" idx="2"/>
          </p:cNvCxnSpPr>
          <p:nvPr/>
        </p:nvCxnSpPr>
        <p:spPr>
          <a:xfrm rot="10800000" flipV="1">
            <a:off x="1828800" y="4953000"/>
            <a:ext cx="1524000" cy="3048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2"/>
            <a:endCxn id="14" idx="6"/>
          </p:cNvCxnSpPr>
          <p:nvPr/>
        </p:nvCxnSpPr>
        <p:spPr>
          <a:xfrm rot="10800000">
            <a:off x="1828800" y="4838700"/>
            <a:ext cx="1524000" cy="1143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a:defRPr/>
            </a:pPr>
            <a:fld id="{983A4D4D-F038-4B1A-A00F-00DE9D7543D3}"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(resistive load) </a:t>
            </a:r>
            <a:r>
              <a:rPr lang="en-US" sz="2400" dirty="0" smtClean="0">
                <a:solidFill>
                  <a:schemeClr val="tx1"/>
                </a:solidFill>
              </a:rPr>
              <a:t>– details </a:t>
            </a:r>
            <a:r>
              <a:rPr lang="en-US" sz="2400" dirty="0" err="1" smtClean="0">
                <a:solidFill>
                  <a:schemeClr val="tx1"/>
                </a:solidFill>
              </a:rPr>
              <a:t>i</a:t>
            </a:r>
            <a:endParaRPr lang="en-US" sz="2400" dirty="0" smtClean="0">
              <a:solidFill>
                <a:schemeClr val="tx1"/>
              </a:solidFill>
            </a:endParaRPr>
          </a:p>
        </p:txBody>
      </p:sp>
      <p:graphicFrame>
        <p:nvGraphicFramePr>
          <p:cNvPr id="61442"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1442" name="Drawing" r:id="rId3" imgW="6564240" imgH="303480" progId="Canvas.Drawing.X">
              <p:embed/>
            </p:oleObj>
          </a:graphicData>
        </a:graphic>
      </p:graphicFrame>
      <p:sp>
        <p:nvSpPr>
          <p:cNvPr id="61446"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1447"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1448"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1449"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1450"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1451"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1452"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1453" name="Picture 14"/>
          <p:cNvPicPr>
            <a:picLocks noGrp="1" noChangeAspect="1" noChangeArrowheads="1"/>
          </p:cNvPicPr>
          <p:nvPr>
            <p:ph sz="quarter" idx="2"/>
          </p:nvPr>
        </p:nvPicPr>
        <p:blipFill>
          <a:blip r:embed="rId4" cstate="print"/>
          <a:srcRect/>
          <a:stretch>
            <a:fillRect/>
          </a:stretch>
        </p:blipFill>
        <p:spPr>
          <a:xfrm>
            <a:off x="381000" y="1676400"/>
            <a:ext cx="8382000" cy="4518025"/>
          </a:xfrm>
          <a:noFill/>
        </p:spPr>
      </p:pic>
      <p:sp>
        <p:nvSpPr>
          <p:cNvPr id="12" name="Oval 11"/>
          <p:cNvSpPr/>
          <p:nvPr/>
        </p:nvSpPr>
        <p:spPr>
          <a:xfrm>
            <a:off x="762000" y="2514600"/>
            <a:ext cx="228600" cy="3810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p:cNvCxnSpPr>
            <a:stCxn id="12" idx="4"/>
            <a:endCxn id="14" idx="0"/>
          </p:cNvCxnSpPr>
          <p:nvPr/>
        </p:nvCxnSpPr>
        <p:spPr>
          <a:xfrm rot="16200000" flipH="1">
            <a:off x="-19050" y="3790950"/>
            <a:ext cx="1828800" cy="381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62000" y="4724400"/>
            <a:ext cx="304800" cy="3048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3962400" y="2895600"/>
            <a:ext cx="838200" cy="381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676400" y="4876800"/>
            <a:ext cx="304800" cy="381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6" idx="7"/>
            <a:endCxn id="15" idx="4"/>
          </p:cNvCxnSpPr>
          <p:nvPr/>
        </p:nvCxnSpPr>
        <p:spPr>
          <a:xfrm rot="5400000" flipH="1" flipV="1">
            <a:off x="2331243" y="2882107"/>
            <a:ext cx="1655763" cy="244475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990600" y="3505200"/>
            <a:ext cx="1066800" cy="4572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81400" y="3581400"/>
            <a:ext cx="27432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1443" name="Object 3"/>
          <p:cNvGraphicFramePr>
            <a:graphicFrameLocks noChangeAspect="1"/>
          </p:cNvGraphicFramePr>
          <p:nvPr/>
        </p:nvGraphicFramePr>
        <p:xfrm>
          <a:off x="1136650" y="3638550"/>
          <a:ext cx="838200" cy="241300"/>
        </p:xfrm>
        <a:graphic>
          <a:graphicData uri="http://schemas.openxmlformats.org/presentationml/2006/ole">
            <p:oleObj spid="_x0000_s61443" name="Equation" r:id="rId5" imgW="838080" imgH="241200" progId="Equation.DSMT4">
              <p:embed/>
            </p:oleObj>
          </a:graphicData>
        </a:graphic>
      </p:graphicFrame>
      <p:graphicFrame>
        <p:nvGraphicFramePr>
          <p:cNvPr id="61444" name="Object 4"/>
          <p:cNvGraphicFramePr>
            <a:graphicFrameLocks noChangeAspect="1"/>
          </p:cNvGraphicFramePr>
          <p:nvPr/>
        </p:nvGraphicFramePr>
        <p:xfrm>
          <a:off x="3810000" y="3733800"/>
          <a:ext cx="2362200" cy="558800"/>
        </p:xfrm>
        <a:graphic>
          <a:graphicData uri="http://schemas.openxmlformats.org/presentationml/2006/ole">
            <p:oleObj spid="_x0000_s61444" name="Equation" r:id="rId6" imgW="2361960" imgH="558720" progId="Equation.DSMT4">
              <p:embed/>
            </p:oleObj>
          </a:graphicData>
        </a:graphic>
      </p:graphicFrame>
      <p:sp>
        <p:nvSpPr>
          <p:cNvPr id="22" name="Slide Number Placeholder 21"/>
          <p:cNvSpPr>
            <a:spLocks noGrp="1"/>
          </p:cNvSpPr>
          <p:nvPr>
            <p:ph type="sldNum" sz="quarter" idx="12"/>
          </p:nvPr>
        </p:nvSpPr>
        <p:spPr/>
        <p:txBody>
          <a:bodyPr/>
          <a:lstStyle/>
          <a:p>
            <a:pPr>
              <a:defRPr/>
            </a:pPr>
            <a:fld id="{983A4D4D-F038-4B1A-A00F-00DE9D7543D3}" type="slidenum">
              <a:rPr lang="en-US" smtClean="0"/>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(resistive load) – 2</a:t>
            </a:r>
          </a:p>
        </p:txBody>
      </p:sp>
      <p:graphicFrame>
        <p:nvGraphicFramePr>
          <p:cNvPr id="62466"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2466" name="Drawing" r:id="rId3" imgW="6564240" imgH="303480" progId="Canvas.Drawing.X">
              <p:embed/>
            </p:oleObj>
          </a:graphicData>
        </a:graphic>
      </p:graphicFrame>
      <p:sp>
        <p:nvSpPr>
          <p:cNvPr id="62471"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2472"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2473"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2474"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2475"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2476"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2477"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2478" name="Picture 14"/>
          <p:cNvPicPr>
            <a:picLocks noGrp="1" noChangeAspect="1" noChangeArrowheads="1"/>
          </p:cNvPicPr>
          <p:nvPr>
            <p:ph sz="quarter" idx="2"/>
          </p:nvPr>
        </p:nvPicPr>
        <p:blipFill>
          <a:blip r:embed="rId4" cstate="print"/>
          <a:srcRect/>
          <a:stretch>
            <a:fillRect/>
          </a:stretch>
        </p:blipFill>
        <p:spPr>
          <a:xfrm>
            <a:off x="381000" y="1676400"/>
            <a:ext cx="8382000" cy="4518025"/>
          </a:xfrm>
          <a:noFill/>
        </p:spPr>
      </p:pic>
      <p:graphicFrame>
        <p:nvGraphicFramePr>
          <p:cNvPr id="62469" name="Object 5"/>
          <p:cNvGraphicFramePr>
            <a:graphicFrameLocks noChangeAspect="1"/>
          </p:cNvGraphicFramePr>
          <p:nvPr/>
        </p:nvGraphicFramePr>
        <p:xfrm>
          <a:off x="5162550" y="2235200"/>
          <a:ext cx="3200400" cy="977900"/>
        </p:xfrm>
        <a:graphic>
          <a:graphicData uri="http://schemas.openxmlformats.org/presentationml/2006/ole">
            <p:oleObj spid="_x0000_s62469" name="Equation" r:id="rId5" imgW="3200400" imgH="977760" progId="Equation.DSMT4">
              <p:embed/>
            </p:oleObj>
          </a:graphicData>
        </a:graphic>
      </p:graphicFrame>
      <p:sp>
        <p:nvSpPr>
          <p:cNvPr id="41" name="Oval 40"/>
          <p:cNvSpPr/>
          <p:nvPr/>
        </p:nvSpPr>
        <p:spPr>
          <a:xfrm>
            <a:off x="4648200" y="1981200"/>
            <a:ext cx="4114800" cy="14478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Straight Connector 41"/>
          <p:cNvCxnSpPr>
            <a:stCxn id="41" idx="3"/>
            <a:endCxn id="23" idx="0"/>
          </p:cNvCxnSpPr>
          <p:nvPr/>
        </p:nvCxnSpPr>
        <p:spPr>
          <a:xfrm rot="5400000">
            <a:off x="4919688" y="3250288"/>
            <a:ext cx="364425" cy="297799"/>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1" idx="3"/>
            <a:endCxn id="22" idx="6"/>
          </p:cNvCxnSpPr>
          <p:nvPr/>
        </p:nvCxnSpPr>
        <p:spPr>
          <a:xfrm rot="5400000">
            <a:off x="3395688" y="1878688"/>
            <a:ext cx="516825" cy="3193399"/>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990600" y="3505200"/>
            <a:ext cx="1066800" cy="4572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3581400" y="3581400"/>
            <a:ext cx="27432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4" name="Object 3"/>
          <p:cNvGraphicFramePr>
            <a:graphicFrameLocks noChangeAspect="1"/>
          </p:cNvGraphicFramePr>
          <p:nvPr/>
        </p:nvGraphicFramePr>
        <p:xfrm>
          <a:off x="1136650" y="3638550"/>
          <a:ext cx="838200" cy="241300"/>
        </p:xfrm>
        <a:graphic>
          <a:graphicData uri="http://schemas.openxmlformats.org/presentationml/2006/ole">
            <p:oleObj spid="_x0000_s62470" name="Equation" r:id="rId6" imgW="838080" imgH="241200" progId="Equation.DSMT4">
              <p:embed/>
            </p:oleObj>
          </a:graphicData>
        </a:graphic>
      </p:graphicFrame>
      <p:graphicFrame>
        <p:nvGraphicFramePr>
          <p:cNvPr id="25" name="Object 4"/>
          <p:cNvGraphicFramePr>
            <a:graphicFrameLocks noChangeAspect="1"/>
          </p:cNvGraphicFramePr>
          <p:nvPr/>
        </p:nvGraphicFramePr>
        <p:xfrm>
          <a:off x="3810000" y="3733800"/>
          <a:ext cx="2362200" cy="558800"/>
        </p:xfrm>
        <a:graphic>
          <a:graphicData uri="http://schemas.openxmlformats.org/presentationml/2006/ole">
            <p:oleObj spid="_x0000_s62471" name="Equation" r:id="rId7" imgW="2361960" imgH="558720" progId="Equation.DSMT4">
              <p:embed/>
            </p:oleObj>
          </a:graphicData>
        </a:graphic>
      </p:graphicFrame>
      <p:sp>
        <p:nvSpPr>
          <p:cNvPr id="20" name="Slide Number Placeholder 19"/>
          <p:cNvSpPr>
            <a:spLocks noGrp="1"/>
          </p:cNvSpPr>
          <p:nvPr>
            <p:ph type="sldNum" sz="quarter" idx="12"/>
          </p:nvPr>
        </p:nvSpPr>
        <p:spPr/>
        <p:txBody>
          <a:bodyPr/>
          <a:lstStyle/>
          <a:p>
            <a:pPr>
              <a:defRPr/>
            </a:pPr>
            <a:fld id="{983A4D4D-F038-4B1A-A00F-00DE9D7543D3}"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2"/>
          <p:cNvSpPr>
            <a:spLocks noGrp="1" noChangeArrowheads="1"/>
          </p:cNvSpPr>
          <p:nvPr>
            <p:ph type="title" sz="quarter"/>
          </p:nvPr>
        </p:nvSpPr>
        <p:spPr/>
        <p:txBody>
          <a:bodyPr/>
          <a:lstStyle/>
          <a:p>
            <a:pPr algn="l" eaLnBrk="1" hangingPunct="1"/>
            <a:r>
              <a:rPr lang="en-US" sz="3200" dirty="0" smtClean="0">
                <a:solidFill>
                  <a:schemeClr val="tx1"/>
                </a:solidFill>
              </a:rPr>
              <a:t>Sinusoidal steady-state, short-circuit load</a:t>
            </a:r>
          </a:p>
        </p:txBody>
      </p:sp>
      <p:graphicFrame>
        <p:nvGraphicFramePr>
          <p:cNvPr id="7170" name="Object 3"/>
          <p:cNvGraphicFramePr>
            <a:graphicFrameLocks noChangeAspect="1"/>
          </p:cNvGraphicFramePr>
          <p:nvPr>
            <p:ph sz="quarter" idx="2"/>
          </p:nvPr>
        </p:nvGraphicFramePr>
        <p:xfrm>
          <a:off x="304800" y="1600200"/>
          <a:ext cx="8610600" cy="5029200"/>
        </p:xfrm>
        <a:graphic>
          <a:graphicData uri="http://schemas.openxmlformats.org/presentationml/2006/ole">
            <p:oleObj spid="_x0000_s7170" name="Drawing" r:id="rId4" imgW="9975827" imgH="6482918" progId="Canvas.Drawing.X">
              <p:embed/>
            </p:oleObj>
          </a:graphicData>
        </a:graphic>
      </p:graphicFrame>
      <p:graphicFrame>
        <p:nvGraphicFramePr>
          <p:cNvPr id="7171" name="Object 4" descr="tline (twin lead) short_0688_movie"/>
          <p:cNvGraphicFramePr>
            <a:graphicFrameLocks noChangeAspect="1"/>
          </p:cNvGraphicFramePr>
          <p:nvPr>
            <p:ph sz="quarter" idx="3"/>
          </p:nvPr>
        </p:nvGraphicFramePr>
        <p:xfrm>
          <a:off x="1220788" y="3938588"/>
          <a:ext cx="2511425" cy="2187575"/>
        </p:xfrm>
        <a:graphic>
          <a:graphicData uri="http://schemas.openxmlformats.org/presentationml/2006/ole">
            <p:oleObj spid="_x0000_s7171" name="Drawing" r:id="rId5" imgW="2660627" imgH="2317627" progId="Canvas.Drawing.X">
              <p:embed/>
            </p:oleObj>
          </a:graphicData>
        </a:graphic>
      </p:graphicFrame>
      <p:graphicFrame>
        <p:nvGraphicFramePr>
          <p:cNvPr id="7172" name="Object 5"/>
          <p:cNvGraphicFramePr>
            <a:graphicFrameLocks noChangeAspect="1"/>
          </p:cNvGraphicFramePr>
          <p:nvPr>
            <p:ph idx="4294967295"/>
          </p:nvPr>
        </p:nvGraphicFramePr>
        <p:xfrm>
          <a:off x="285750" y="1295400"/>
          <a:ext cx="7410450" cy="228600"/>
        </p:xfrm>
        <a:graphic>
          <a:graphicData uri="http://schemas.openxmlformats.org/presentationml/2006/ole">
            <p:oleObj spid="_x0000_s7172" name="Drawing" r:id="rId6" imgW="6564240" imgH="303480" progId="Canvas.Drawing.X">
              <p:embed/>
            </p:oleObj>
          </a:graphicData>
        </a:graphic>
      </p:graphicFrame>
      <p:sp>
        <p:nvSpPr>
          <p:cNvPr id="7175" name="Line 6"/>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7176" name="Line 8"/>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7177" name="Line 9"/>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7178" name="Picture 15" descr="tline (twin lead) short_62_movie"/>
          <p:cNvPicPr>
            <a:picLocks noChangeAspect="1" noChangeArrowheads="1" noCrop="1"/>
          </p:cNvPicPr>
          <p:nvPr/>
        </p:nvPicPr>
        <p:blipFill>
          <a:blip r:embed="rId7" cstate="print"/>
          <a:srcRect/>
          <a:stretch>
            <a:fillRect/>
          </a:stretch>
        </p:blipFill>
        <p:spPr bwMode="auto">
          <a:xfrm>
            <a:off x="381000" y="1905000"/>
            <a:ext cx="8229600" cy="4572000"/>
          </a:xfrm>
          <a:prstGeom prst="rect">
            <a:avLst/>
          </a:prstGeom>
          <a:noFill/>
          <a:ln w="9525">
            <a:noFill/>
            <a:miter lim="800000"/>
            <a:headEnd/>
            <a:tailEnd/>
          </a:ln>
        </p:spPr>
      </p:pic>
      <p:sp>
        <p:nvSpPr>
          <p:cNvPr id="7179" name="Text Box 14"/>
          <p:cNvSpPr txBox="1">
            <a:spLocks noChangeArrowheads="1"/>
          </p:cNvSpPr>
          <p:nvPr/>
        </p:nvSpPr>
        <p:spPr bwMode="auto">
          <a:xfrm>
            <a:off x="3962400" y="4876800"/>
            <a:ext cx="4495800" cy="641350"/>
          </a:xfrm>
          <a:prstGeom prst="rect">
            <a:avLst/>
          </a:prstGeom>
          <a:noFill/>
          <a:ln w="9525">
            <a:noFill/>
            <a:miter lim="800000"/>
            <a:headEnd/>
            <a:tailEnd/>
          </a:ln>
        </p:spPr>
        <p:txBody>
          <a:bodyPr>
            <a:spAutoFit/>
          </a:bodyPr>
          <a:lstStyle/>
          <a:p>
            <a:pPr>
              <a:spcBef>
                <a:spcPct val="50000"/>
              </a:spcBef>
            </a:pPr>
            <a:r>
              <a:rPr lang="en-US" i="1">
                <a:solidFill>
                  <a:srgbClr val="336600"/>
                </a:solidFill>
              </a:rPr>
              <a:t>The same line, again with a short circuit load, at 6.2 GHz.</a:t>
            </a:r>
          </a:p>
        </p:txBody>
      </p:sp>
      <p:sp>
        <p:nvSpPr>
          <p:cNvPr id="7180" name="Line 7"/>
          <p:cNvSpPr>
            <a:spLocks noChangeShapeType="1"/>
          </p:cNvSpPr>
          <p:nvPr/>
        </p:nvSpPr>
        <p:spPr bwMode="auto">
          <a:xfrm>
            <a:off x="152400" y="6705600"/>
            <a:ext cx="8875713" cy="1588"/>
          </a:xfrm>
          <a:prstGeom prst="line">
            <a:avLst/>
          </a:prstGeom>
          <a:noFill/>
          <a:ln w="38100">
            <a:solidFill>
              <a:srgbClr val="1C1C1C"/>
            </a:solidFill>
            <a:round/>
            <a:headEnd/>
            <a:tailEnd/>
          </a:ln>
        </p:spPr>
        <p:txBody>
          <a:bodyPr/>
          <a:lstStyle/>
          <a:p>
            <a:endParaRPr lang="en-US"/>
          </a:p>
        </p:txBody>
      </p:sp>
      <p:sp>
        <p:nvSpPr>
          <p:cNvPr id="7181" name="Rectangle 11"/>
          <p:cNvSpPr>
            <a:spLocks noChangeArrowheads="1"/>
          </p:cNvSpPr>
          <p:nvPr/>
        </p:nvSpPr>
        <p:spPr bwMode="auto">
          <a:xfrm>
            <a:off x="381000" y="5943600"/>
            <a:ext cx="3657600" cy="381000"/>
          </a:xfrm>
          <a:prstGeom prst="rect">
            <a:avLst/>
          </a:prstGeom>
          <a:solidFill>
            <a:schemeClr val="bg1"/>
          </a:solidFill>
          <a:ln w="9525">
            <a:noFill/>
            <a:miter lim="800000"/>
            <a:headEnd/>
            <a:tailEnd/>
          </a:ln>
        </p:spPr>
        <p:txBody>
          <a:bodyPr wrap="none" anchor="ctr"/>
          <a:lstStyle/>
          <a:p>
            <a:endParaRPr lang="en-US"/>
          </a:p>
        </p:txBody>
      </p:sp>
      <p:sp>
        <p:nvSpPr>
          <p:cNvPr id="7182" name="Rectangle 12"/>
          <p:cNvSpPr>
            <a:spLocks noChangeArrowheads="1"/>
          </p:cNvSpPr>
          <p:nvPr/>
        </p:nvSpPr>
        <p:spPr bwMode="auto">
          <a:xfrm>
            <a:off x="8153400" y="6019800"/>
            <a:ext cx="622300" cy="427038"/>
          </a:xfrm>
          <a:prstGeom prst="rect">
            <a:avLst/>
          </a:prstGeom>
          <a:solidFill>
            <a:schemeClr val="bg1"/>
          </a:solidFill>
          <a:ln w="9525">
            <a:noFill/>
            <a:miter lim="800000"/>
            <a:headEnd/>
            <a:tailEnd/>
          </a:ln>
        </p:spPr>
        <p:txBody>
          <a:bodyPr wrap="none" anchor="ctr"/>
          <a:lstStyle/>
          <a:p>
            <a:endParaRPr lang="en-US"/>
          </a:p>
        </p:txBody>
      </p:sp>
      <p:sp>
        <p:nvSpPr>
          <p:cNvPr id="7183" name="Rectangle 17"/>
          <p:cNvSpPr>
            <a:spLocks noChangeArrowheads="1"/>
          </p:cNvSpPr>
          <p:nvPr/>
        </p:nvSpPr>
        <p:spPr bwMode="auto">
          <a:xfrm>
            <a:off x="381000" y="5791200"/>
            <a:ext cx="2133600" cy="685800"/>
          </a:xfrm>
          <a:prstGeom prst="rect">
            <a:avLst/>
          </a:prstGeom>
          <a:solidFill>
            <a:schemeClr val="bg1"/>
          </a:solidFill>
          <a:ln w="9525">
            <a:noFill/>
            <a:miter lim="800000"/>
            <a:headEnd/>
            <a:tailEnd/>
          </a:ln>
        </p:spPr>
        <p:txBody>
          <a:bodyPr wrap="none" anchor="ctr"/>
          <a:lstStyle/>
          <a:p>
            <a:endParaRPr lang="en-US"/>
          </a:p>
        </p:txBody>
      </p:sp>
      <p:graphicFrame>
        <p:nvGraphicFramePr>
          <p:cNvPr id="7173" name="Object 22"/>
          <p:cNvGraphicFramePr>
            <a:graphicFrameLocks noChangeAspect="1"/>
          </p:cNvGraphicFramePr>
          <p:nvPr>
            <p:ph sz="quarter" idx="1"/>
          </p:nvPr>
        </p:nvGraphicFramePr>
        <p:xfrm>
          <a:off x="533400" y="1752600"/>
          <a:ext cx="2509838" cy="2185988"/>
        </p:xfrm>
        <a:graphic>
          <a:graphicData uri="http://schemas.openxmlformats.org/presentationml/2006/ole">
            <p:oleObj spid="_x0000_s7173" name="Drawing" r:id="rId8" imgW="2356560" imgH="2053080" progId="Canvas.Drawing.X">
              <p:embed/>
            </p:oleObj>
          </a:graphicData>
        </a:graphic>
      </p:graphicFrame>
      <p:sp>
        <p:nvSpPr>
          <p:cNvPr id="16" name="Slide Number Placeholder 15"/>
          <p:cNvSpPr>
            <a:spLocks noGrp="1"/>
          </p:cNvSpPr>
          <p:nvPr>
            <p:ph type="sldNum" sz="quarter" idx="12"/>
          </p:nvPr>
        </p:nvSpPr>
        <p:spPr/>
        <p:txBody>
          <a:bodyPr/>
          <a:lstStyle/>
          <a:p>
            <a:pPr>
              <a:defRPr/>
            </a:pPr>
            <a:fld id="{983A4D4D-F038-4B1A-A00F-00DE9D7543D3}"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(resistive load) – 3</a:t>
            </a:r>
          </a:p>
        </p:txBody>
      </p:sp>
      <p:graphicFrame>
        <p:nvGraphicFramePr>
          <p:cNvPr id="63490"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3490" name="Drawing" r:id="rId3" imgW="6564240" imgH="303480" progId="Canvas.Drawing.X">
              <p:embed/>
            </p:oleObj>
          </a:graphicData>
        </a:graphic>
      </p:graphicFrame>
      <p:sp>
        <p:nvSpPr>
          <p:cNvPr id="63493"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3494"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3495"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3496"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3497"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3498"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3499"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3500" name="Picture 14"/>
          <p:cNvPicPr>
            <a:picLocks noGrp="1" noChangeAspect="1" noChangeArrowheads="1"/>
          </p:cNvPicPr>
          <p:nvPr>
            <p:ph sz="quarter" idx="2"/>
          </p:nvPr>
        </p:nvPicPr>
        <p:blipFill>
          <a:blip r:embed="rId4" cstate="print"/>
          <a:srcRect/>
          <a:stretch>
            <a:fillRect/>
          </a:stretch>
        </p:blipFill>
        <p:spPr>
          <a:xfrm>
            <a:off x="381000" y="1676400"/>
            <a:ext cx="8382000" cy="4518025"/>
          </a:xfrm>
          <a:noFill/>
        </p:spPr>
      </p:pic>
      <p:sp>
        <p:nvSpPr>
          <p:cNvPr id="36" name="Oval 35"/>
          <p:cNvSpPr/>
          <p:nvPr/>
        </p:nvSpPr>
        <p:spPr>
          <a:xfrm>
            <a:off x="3352800" y="5410200"/>
            <a:ext cx="4953000" cy="8382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 name="Straight Connector 42"/>
          <p:cNvCxnSpPr>
            <a:stCxn id="20" idx="6"/>
            <a:endCxn id="36" idx="0"/>
          </p:cNvCxnSpPr>
          <p:nvPr/>
        </p:nvCxnSpPr>
        <p:spPr>
          <a:xfrm>
            <a:off x="4953000" y="5067300"/>
            <a:ext cx="876300" cy="3429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343400" y="4876800"/>
            <a:ext cx="609600" cy="3810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3491" name="Object 6"/>
          <p:cNvGraphicFramePr>
            <a:graphicFrameLocks noChangeAspect="1"/>
          </p:cNvGraphicFramePr>
          <p:nvPr/>
        </p:nvGraphicFramePr>
        <p:xfrm>
          <a:off x="3810000" y="5638800"/>
          <a:ext cx="4330700" cy="469900"/>
        </p:xfrm>
        <a:graphic>
          <a:graphicData uri="http://schemas.openxmlformats.org/presentationml/2006/ole">
            <p:oleObj spid="_x0000_s63491" name="Equation" r:id="rId5" imgW="4330440" imgH="469800" progId="Equation.DSMT4">
              <p:embed/>
            </p:oleObj>
          </a:graphicData>
        </a:graphic>
      </p:graphicFrame>
      <p:sp>
        <p:nvSpPr>
          <p:cNvPr id="16" name="Slide Number Placeholder 15"/>
          <p:cNvSpPr>
            <a:spLocks noGrp="1"/>
          </p:cNvSpPr>
          <p:nvPr>
            <p:ph type="sldNum" sz="quarter" idx="12"/>
          </p:nvPr>
        </p:nvSpPr>
        <p:spPr/>
        <p:txBody>
          <a:bodyPr/>
          <a:lstStyle/>
          <a:p>
            <a:pPr>
              <a:defRPr/>
            </a:pPr>
            <a:fld id="{983A4D4D-F038-4B1A-A00F-00DE9D7543D3}" type="slidenum">
              <a:rPr lang="en-US" smtClean="0"/>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(resistive load) – </a:t>
            </a:r>
            <a:r>
              <a:rPr lang="en-US" sz="2800" dirty="0" smtClean="0">
                <a:solidFill>
                  <a:schemeClr val="tx1"/>
                </a:solidFill>
                <a:hlinkClick r:id="rId3" action="ppaction://hlinkfile"/>
              </a:rPr>
              <a:t>4</a:t>
            </a:r>
            <a:endParaRPr lang="en-US" sz="2800" dirty="0" smtClean="0">
              <a:solidFill>
                <a:schemeClr val="tx1"/>
              </a:solidFill>
            </a:endParaRPr>
          </a:p>
        </p:txBody>
      </p:sp>
      <p:graphicFrame>
        <p:nvGraphicFramePr>
          <p:cNvPr id="64514"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4514" name="Drawing" r:id="rId4" imgW="6564240" imgH="303480" progId="Canvas.Drawing.X">
              <p:embed/>
            </p:oleObj>
          </a:graphicData>
        </a:graphic>
      </p:graphicFrame>
      <p:sp>
        <p:nvSpPr>
          <p:cNvPr id="64517"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4518"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4519"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4520"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4521"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4522"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4523"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4524" name="Picture 14"/>
          <p:cNvPicPr>
            <a:picLocks noGrp="1" noChangeAspect="1" noChangeArrowheads="1"/>
          </p:cNvPicPr>
          <p:nvPr>
            <p:ph sz="quarter" idx="2"/>
          </p:nvPr>
        </p:nvPicPr>
        <p:blipFill>
          <a:blip r:embed="rId5" cstate="print"/>
          <a:srcRect/>
          <a:stretch>
            <a:fillRect/>
          </a:stretch>
        </p:blipFill>
        <p:spPr>
          <a:xfrm>
            <a:off x="381000" y="1676400"/>
            <a:ext cx="8382000" cy="4518025"/>
          </a:xfrm>
          <a:noFill/>
        </p:spPr>
      </p:pic>
      <p:sp>
        <p:nvSpPr>
          <p:cNvPr id="36" name="Oval 35"/>
          <p:cNvSpPr/>
          <p:nvPr/>
        </p:nvSpPr>
        <p:spPr>
          <a:xfrm>
            <a:off x="5943600" y="2286000"/>
            <a:ext cx="1905000" cy="18288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 name="Straight Connector 42"/>
          <p:cNvCxnSpPr>
            <a:stCxn id="36" idx="2"/>
            <a:endCxn id="17" idx="7"/>
          </p:cNvCxnSpPr>
          <p:nvPr/>
        </p:nvCxnSpPr>
        <p:spPr>
          <a:xfrm rot="10800000" flipV="1">
            <a:off x="4956502" y="3200399"/>
            <a:ext cx="987099" cy="1375429"/>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85800" y="2057400"/>
            <a:ext cx="2057400" cy="12954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4515" name="Object 3"/>
          <p:cNvGraphicFramePr>
            <a:graphicFrameLocks noChangeAspect="1"/>
          </p:cNvGraphicFramePr>
          <p:nvPr/>
        </p:nvGraphicFramePr>
        <p:xfrm>
          <a:off x="6305550" y="2565400"/>
          <a:ext cx="1270000" cy="1308100"/>
        </p:xfrm>
        <a:graphic>
          <a:graphicData uri="http://schemas.openxmlformats.org/presentationml/2006/ole">
            <p:oleObj spid="_x0000_s64515" name="Equation" r:id="rId6" imgW="1269720" imgH="1307880" progId="Equation.DSMT4">
              <p:embed/>
            </p:oleObj>
          </a:graphicData>
        </a:graphic>
      </p:graphicFrame>
      <p:sp>
        <p:nvSpPr>
          <p:cNvPr id="17" name="Oval 16"/>
          <p:cNvSpPr/>
          <p:nvPr/>
        </p:nvSpPr>
        <p:spPr>
          <a:xfrm>
            <a:off x="3200400" y="4419600"/>
            <a:ext cx="2057400" cy="10668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a:stCxn id="36" idx="2"/>
            <a:endCxn id="20" idx="5"/>
          </p:cNvCxnSpPr>
          <p:nvPr/>
        </p:nvCxnSpPr>
        <p:spPr>
          <a:xfrm rot="10800000">
            <a:off x="2441902" y="3163094"/>
            <a:ext cx="3501699" cy="37307"/>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pPr>
              <a:defRPr/>
            </a:pPr>
            <a:fld id="{983A4D4D-F038-4B1A-A00F-00DE9D7543D3}"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a:xfrm>
            <a:off x="457200" y="274638"/>
            <a:ext cx="8305800" cy="1143000"/>
          </a:xfrm>
        </p:spPr>
        <p:txBody>
          <a:bodyPr/>
          <a:lstStyle/>
          <a:p>
            <a:pPr algn="l" eaLnBrk="1" hangingPunct="1"/>
            <a:r>
              <a:rPr lang="en-US" sz="2800" dirty="0" smtClean="0">
                <a:solidFill>
                  <a:schemeClr val="tx1"/>
                </a:solidFill>
              </a:rPr>
              <a:t>Time-domain </a:t>
            </a:r>
            <a:r>
              <a:rPr lang="en-US" sz="2800" dirty="0" err="1" smtClean="0">
                <a:solidFill>
                  <a:schemeClr val="tx1"/>
                </a:solidFill>
              </a:rPr>
              <a:t>reflectometry</a:t>
            </a:r>
            <a:r>
              <a:rPr lang="en-US" sz="2800" dirty="0" smtClean="0">
                <a:solidFill>
                  <a:schemeClr val="tx1"/>
                </a:solidFill>
              </a:rPr>
              <a:t> (</a:t>
            </a:r>
            <a:r>
              <a:rPr lang="en-US" sz="2800" dirty="0" err="1" smtClean="0">
                <a:solidFill>
                  <a:schemeClr val="tx1"/>
                </a:solidFill>
              </a:rPr>
              <a:t>TDR</a:t>
            </a:r>
            <a:r>
              <a:rPr lang="en-US" sz="2800" dirty="0" smtClean="0">
                <a:solidFill>
                  <a:schemeClr val="tx1"/>
                </a:solidFill>
              </a:rPr>
              <a:t>) ~ reactive load</a:t>
            </a: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65538"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sp>
        <p:nvSpPr>
          <p:cNvPr id="12" name="Slide Number Placeholder 11"/>
          <p:cNvSpPr>
            <a:spLocks noGrp="1"/>
          </p:cNvSpPr>
          <p:nvPr>
            <p:ph type="sldNum" sz="quarter" idx="12"/>
          </p:nvPr>
        </p:nvSpPr>
        <p:spPr/>
        <p:txBody>
          <a:bodyPr/>
          <a:lstStyle/>
          <a:p>
            <a:pPr>
              <a:defRPr/>
            </a:pPr>
            <a:fld id="{983A4D4D-F038-4B1A-A00F-00DE9D7543D3}" type="slidenum">
              <a:rPr lang="en-US" smtClean="0"/>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 1</a:t>
            </a: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4450"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sp>
        <p:nvSpPr>
          <p:cNvPr id="20" name="Oval 19"/>
          <p:cNvSpPr/>
          <p:nvPr/>
        </p:nvSpPr>
        <p:spPr>
          <a:xfrm>
            <a:off x="914400" y="2514600"/>
            <a:ext cx="6096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20" idx="4"/>
            <a:endCxn id="22" idx="0"/>
          </p:cNvCxnSpPr>
          <p:nvPr/>
        </p:nvCxnSpPr>
        <p:spPr>
          <a:xfrm rot="5400000">
            <a:off x="285750" y="3790950"/>
            <a:ext cx="1752600" cy="1143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09600" y="4724400"/>
            <a:ext cx="990600" cy="3048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1524000" y="2514600"/>
            <a:ext cx="685800" cy="5334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990600" y="5105400"/>
            <a:ext cx="762000" cy="381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 name="Straight Connector 24"/>
          <p:cNvCxnSpPr>
            <a:stCxn id="24" idx="7"/>
            <a:endCxn id="23" idx="4"/>
          </p:cNvCxnSpPr>
          <p:nvPr/>
        </p:nvCxnSpPr>
        <p:spPr>
          <a:xfrm rot="5400000" flipH="1" flipV="1">
            <a:off x="697356" y="3991652"/>
            <a:ext cx="2113196" cy="225892"/>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429000" y="4572000"/>
            <a:ext cx="609600" cy="9144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Connector 26"/>
          <p:cNvCxnSpPr>
            <a:stCxn id="26" idx="2"/>
            <a:endCxn id="22" idx="6"/>
          </p:cNvCxnSpPr>
          <p:nvPr/>
        </p:nvCxnSpPr>
        <p:spPr>
          <a:xfrm rot="10800000">
            <a:off x="1600200" y="4876800"/>
            <a:ext cx="1828800" cy="1524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67000" y="3429000"/>
            <a:ext cx="3886200" cy="1066800"/>
          </a:xfrm>
          <a:prstGeom prst="ellipse">
            <a:avLst/>
          </a:prstGeom>
          <a:solidFill>
            <a:srgbClr val="0070A0">
              <a:alpha val="10000"/>
            </a:srgbClr>
          </a:solidFill>
          <a:ln w="25400" cap="rnd">
            <a:solidFill>
              <a:srgbClr val="007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8"/>
          <p:cNvSpPr txBox="1"/>
          <p:nvPr/>
        </p:nvSpPr>
        <p:spPr>
          <a:xfrm>
            <a:off x="3352800" y="3657600"/>
            <a:ext cx="2711063" cy="646331"/>
          </a:xfrm>
          <a:prstGeom prst="rect">
            <a:avLst/>
          </a:prstGeom>
          <a:noFill/>
        </p:spPr>
        <p:txBody>
          <a:bodyPr wrap="none" rtlCol="0">
            <a:spAutoFit/>
          </a:bodyPr>
          <a:lstStyle/>
          <a:p>
            <a:pPr algn="ctr"/>
            <a:r>
              <a:rPr lang="en-US" dirty="0" smtClean="0">
                <a:solidFill>
                  <a:srgbClr val="0070A0"/>
                </a:solidFill>
              </a:rPr>
              <a:t>Treat pulse as difference</a:t>
            </a:r>
          </a:p>
          <a:p>
            <a:pPr algn="ctr"/>
            <a:r>
              <a:rPr lang="en-US" dirty="0" smtClean="0">
                <a:solidFill>
                  <a:srgbClr val="0070A0"/>
                </a:solidFill>
              </a:rPr>
              <a:t>between step functions</a:t>
            </a:r>
            <a:endParaRPr lang="en-US" dirty="0">
              <a:solidFill>
                <a:srgbClr val="0070A0"/>
              </a:solidFill>
            </a:endParaRPr>
          </a:p>
        </p:txBody>
      </p:sp>
      <p:sp>
        <p:nvSpPr>
          <p:cNvPr id="30" name="Slide Number Placeholder 29"/>
          <p:cNvSpPr>
            <a:spLocks noGrp="1"/>
          </p:cNvSpPr>
          <p:nvPr>
            <p:ph type="sldNum" sz="quarter" idx="12"/>
          </p:nvPr>
        </p:nvSpPr>
        <p:spPr/>
        <p:txBody>
          <a:bodyPr/>
          <a:lstStyle/>
          <a:p>
            <a:pPr>
              <a:defRPr/>
            </a:pPr>
            <a:fld id="{983A4D4D-F038-4B1A-A00F-00DE9D7543D3}"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a:t>
            </a:r>
            <a:r>
              <a:rPr lang="en-US" sz="2400" dirty="0" smtClean="0">
                <a:solidFill>
                  <a:schemeClr val="tx1"/>
                </a:solidFill>
              </a:rPr>
              <a:t>– details </a:t>
            </a:r>
            <a:r>
              <a:rPr lang="en-US" sz="2400" dirty="0" err="1" smtClean="0">
                <a:solidFill>
                  <a:schemeClr val="tx1"/>
                </a:solidFill>
              </a:rPr>
              <a:t>i</a:t>
            </a:r>
            <a:endParaRPr lang="en-US" sz="2400" dirty="0" smtClean="0">
              <a:solidFill>
                <a:schemeClr val="tx1"/>
              </a:solidFill>
            </a:endParaRP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9570"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sp>
        <p:nvSpPr>
          <p:cNvPr id="12" name="Oval 11"/>
          <p:cNvSpPr/>
          <p:nvPr/>
        </p:nvSpPr>
        <p:spPr>
          <a:xfrm>
            <a:off x="914400" y="2514600"/>
            <a:ext cx="381000" cy="4572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p:cNvCxnSpPr>
            <a:stCxn id="12" idx="4"/>
            <a:endCxn id="14" idx="0"/>
          </p:cNvCxnSpPr>
          <p:nvPr/>
        </p:nvCxnSpPr>
        <p:spPr>
          <a:xfrm rot="5400000">
            <a:off x="95250" y="3714750"/>
            <a:ext cx="1752600" cy="26670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9600" y="4724400"/>
            <a:ext cx="457200" cy="381000"/>
          </a:xfrm>
          <a:prstGeom prst="ellipse">
            <a:avLst/>
          </a:prstGeom>
          <a:solidFill>
            <a:srgbClr val="C00000">
              <a:alpha val="10000"/>
            </a:srgbClr>
          </a:solidFill>
          <a:ln w="25400" cap="rnd">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4191000" y="2895600"/>
            <a:ext cx="838200" cy="4572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a:stCxn id="30" idx="7"/>
            <a:endCxn id="15" idx="4"/>
          </p:cNvCxnSpPr>
          <p:nvPr/>
        </p:nvCxnSpPr>
        <p:spPr>
          <a:xfrm rot="5400000" flipH="1" flipV="1">
            <a:off x="2461115" y="2794771"/>
            <a:ext cx="1590955" cy="2707015"/>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6800" y="3581400"/>
            <a:ext cx="1143000" cy="4572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3581400" y="3733800"/>
            <a:ext cx="28956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9" name="Object 3"/>
          <p:cNvGraphicFramePr>
            <a:graphicFrameLocks noChangeAspect="1"/>
          </p:cNvGraphicFramePr>
          <p:nvPr/>
        </p:nvGraphicFramePr>
        <p:xfrm>
          <a:off x="1219200" y="3714750"/>
          <a:ext cx="838200" cy="241300"/>
        </p:xfrm>
        <a:graphic>
          <a:graphicData uri="http://schemas.openxmlformats.org/presentationml/2006/ole">
            <p:oleObj spid="_x0000_s109571" name="Equation" r:id="rId6" imgW="838080" imgH="241200" progId="Equation.DSMT4">
              <p:embed/>
            </p:oleObj>
          </a:graphicData>
        </a:graphic>
      </p:graphicFrame>
      <p:graphicFrame>
        <p:nvGraphicFramePr>
          <p:cNvPr id="20" name="Object 4"/>
          <p:cNvGraphicFramePr>
            <a:graphicFrameLocks noChangeAspect="1"/>
          </p:cNvGraphicFramePr>
          <p:nvPr/>
        </p:nvGraphicFramePr>
        <p:xfrm>
          <a:off x="3778250" y="3905250"/>
          <a:ext cx="2476500" cy="558800"/>
        </p:xfrm>
        <a:graphic>
          <a:graphicData uri="http://schemas.openxmlformats.org/presentationml/2006/ole">
            <p:oleObj spid="_x0000_s109572" name="Equation" r:id="rId7" imgW="2476440" imgH="558720" progId="Equation.DSMT4">
              <p:embed/>
            </p:oleObj>
          </a:graphicData>
        </a:graphic>
      </p:graphicFrame>
      <p:sp>
        <p:nvSpPr>
          <p:cNvPr id="30" name="Oval 29"/>
          <p:cNvSpPr/>
          <p:nvPr/>
        </p:nvSpPr>
        <p:spPr>
          <a:xfrm>
            <a:off x="1447800" y="4876800"/>
            <a:ext cx="533400" cy="4572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Slide Number Placeholder 21"/>
          <p:cNvSpPr>
            <a:spLocks noGrp="1"/>
          </p:cNvSpPr>
          <p:nvPr>
            <p:ph type="sldNum" sz="quarter" idx="12"/>
          </p:nvPr>
        </p:nvSpPr>
        <p:spPr/>
        <p:txBody>
          <a:bodyPr/>
          <a:lstStyle/>
          <a:p>
            <a:pPr>
              <a:defRPr/>
            </a:pPr>
            <a:fld id="{983A4D4D-F038-4B1A-A00F-00DE9D7543D3}"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 2</a:t>
            </a: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5474"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graphicFrame>
        <p:nvGraphicFramePr>
          <p:cNvPr id="34" name="Object 5"/>
          <p:cNvGraphicFramePr>
            <a:graphicFrameLocks noChangeAspect="1"/>
          </p:cNvGraphicFramePr>
          <p:nvPr/>
        </p:nvGraphicFramePr>
        <p:xfrm>
          <a:off x="5981700" y="2266950"/>
          <a:ext cx="1866900" cy="914400"/>
        </p:xfrm>
        <a:graphic>
          <a:graphicData uri="http://schemas.openxmlformats.org/presentationml/2006/ole">
            <p:oleObj spid="_x0000_s105477" name="Equation" r:id="rId6" imgW="1866600" imgH="914400" progId="Equation.DSMT4">
              <p:embed/>
            </p:oleObj>
          </a:graphicData>
        </a:graphic>
      </p:graphicFrame>
      <p:sp>
        <p:nvSpPr>
          <p:cNvPr id="35" name="Oval 34"/>
          <p:cNvSpPr/>
          <p:nvPr/>
        </p:nvSpPr>
        <p:spPr>
          <a:xfrm>
            <a:off x="5638800" y="2057400"/>
            <a:ext cx="2514600" cy="1295400"/>
          </a:xfrm>
          <a:prstGeom prst="ellipse">
            <a:avLst/>
          </a:prstGeom>
          <a:solidFill>
            <a:srgbClr val="0070A0">
              <a:alpha val="10000"/>
            </a:srgbClr>
          </a:solidFill>
          <a:ln w="25400" cap="rnd">
            <a:solidFill>
              <a:srgbClr val="007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a:stCxn id="35" idx="3"/>
            <a:endCxn id="22" idx="0"/>
          </p:cNvCxnSpPr>
          <p:nvPr/>
        </p:nvCxnSpPr>
        <p:spPr>
          <a:xfrm rot="5400000">
            <a:off x="5232775" y="2959519"/>
            <a:ext cx="570707" cy="977855"/>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3"/>
            <a:endCxn id="21" idx="6"/>
          </p:cNvCxnSpPr>
          <p:nvPr/>
        </p:nvCxnSpPr>
        <p:spPr>
          <a:xfrm rot="5400000">
            <a:off x="3784975" y="1587919"/>
            <a:ext cx="646907" cy="3797255"/>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066800" y="3581400"/>
            <a:ext cx="1143000" cy="457200"/>
          </a:xfrm>
          <a:prstGeom prst="ellipse">
            <a:avLst/>
          </a:prstGeom>
          <a:solidFill>
            <a:schemeClr val="bg1">
              <a:lumMod val="85000"/>
            </a:schemeClr>
          </a:solidFill>
          <a:ln w="25400" cap="rnd">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581400" y="3733800"/>
            <a:ext cx="2895600" cy="762000"/>
          </a:xfrm>
          <a:prstGeom prst="ellipse">
            <a:avLst/>
          </a:prstGeom>
          <a:solidFill>
            <a:schemeClr val="bg1">
              <a:lumMod val="85000"/>
            </a:scheme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3" name="Object 3"/>
          <p:cNvGraphicFramePr>
            <a:graphicFrameLocks noChangeAspect="1"/>
          </p:cNvGraphicFramePr>
          <p:nvPr/>
        </p:nvGraphicFramePr>
        <p:xfrm>
          <a:off x="1219200" y="3714750"/>
          <a:ext cx="838200" cy="241300"/>
        </p:xfrm>
        <a:graphic>
          <a:graphicData uri="http://schemas.openxmlformats.org/presentationml/2006/ole">
            <p:oleObj spid="_x0000_s105478" name="Equation" r:id="rId7" imgW="838080" imgH="241200" progId="Equation.DSMT4">
              <p:embed/>
            </p:oleObj>
          </a:graphicData>
        </a:graphic>
      </p:graphicFrame>
      <p:graphicFrame>
        <p:nvGraphicFramePr>
          <p:cNvPr id="24" name="Object 4"/>
          <p:cNvGraphicFramePr>
            <a:graphicFrameLocks noChangeAspect="1"/>
          </p:cNvGraphicFramePr>
          <p:nvPr/>
        </p:nvGraphicFramePr>
        <p:xfrm>
          <a:off x="3778250" y="3905250"/>
          <a:ext cx="2476500" cy="558800"/>
        </p:xfrm>
        <a:graphic>
          <a:graphicData uri="http://schemas.openxmlformats.org/presentationml/2006/ole">
            <p:oleObj spid="_x0000_s105479" name="Equation" r:id="rId8" imgW="2476440" imgH="558720" progId="Equation.DSMT4">
              <p:embed/>
            </p:oleObj>
          </a:graphicData>
        </a:graphic>
      </p:graphicFrame>
      <p:sp>
        <p:nvSpPr>
          <p:cNvPr id="20" name="Slide Number Placeholder 19"/>
          <p:cNvSpPr>
            <a:spLocks noGrp="1"/>
          </p:cNvSpPr>
          <p:nvPr>
            <p:ph type="sldNum" sz="quarter" idx="12"/>
          </p:nvPr>
        </p:nvSpPr>
        <p:spPr/>
        <p:txBody>
          <a:bodyPr/>
          <a:lstStyle/>
          <a:p>
            <a:pPr>
              <a:defRPr/>
            </a:pPr>
            <a:fld id="{983A4D4D-F038-4B1A-A00F-00DE9D7543D3}"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 3</a:t>
            </a: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6498"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cxnSp>
        <p:nvCxnSpPr>
          <p:cNvPr id="12" name="Straight Connector 11"/>
          <p:cNvCxnSpPr>
            <a:stCxn id="13" idx="7"/>
            <a:endCxn id="20" idx="4"/>
          </p:cNvCxnSpPr>
          <p:nvPr/>
        </p:nvCxnSpPr>
        <p:spPr>
          <a:xfrm rot="5400000" flipH="1" flipV="1">
            <a:off x="2367219" y="4117111"/>
            <a:ext cx="721192" cy="86897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447800" y="4800600"/>
            <a:ext cx="990600" cy="762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762000" y="3352800"/>
            <a:ext cx="4800600" cy="838200"/>
          </a:xfrm>
          <a:prstGeom prst="ellipse">
            <a:avLst/>
          </a:prstGeom>
          <a:solidFill>
            <a:srgbClr val="008000">
              <a:alpha val="10000"/>
            </a:srgb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008000"/>
                </a:solidFill>
              </a:rPr>
              <a:t>Load cannot be simply resistive since reflection varies with time</a:t>
            </a:r>
            <a:endParaRPr lang="en-US" dirty="0">
              <a:solidFill>
                <a:srgbClr val="008000"/>
              </a:solidFill>
            </a:endParaRPr>
          </a:p>
        </p:txBody>
      </p:sp>
      <p:sp>
        <p:nvSpPr>
          <p:cNvPr id="39" name="Rectangle 38"/>
          <p:cNvSpPr/>
          <p:nvPr/>
        </p:nvSpPr>
        <p:spPr>
          <a:xfrm>
            <a:off x="6096000" y="4038600"/>
            <a:ext cx="2514600" cy="2057400"/>
          </a:xfrm>
          <a:prstGeom prst="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8000"/>
                </a:solidFill>
              </a:rPr>
              <a:t>Suppose load is </a:t>
            </a:r>
            <a:r>
              <a:rPr lang="en-US" u="sng" dirty="0" smtClean="0">
                <a:solidFill>
                  <a:srgbClr val="008000"/>
                </a:solidFill>
              </a:rPr>
              <a:t>one</a:t>
            </a:r>
            <a:r>
              <a:rPr lang="en-US" dirty="0" smtClean="0">
                <a:solidFill>
                  <a:srgbClr val="008000"/>
                </a:solidFill>
              </a:rPr>
              <a:t> of the following: C, L, RC series, RC parallel, </a:t>
            </a:r>
            <a:r>
              <a:rPr lang="en-US" dirty="0" err="1" smtClean="0">
                <a:solidFill>
                  <a:srgbClr val="008000"/>
                </a:solidFill>
              </a:rPr>
              <a:t>RL</a:t>
            </a:r>
            <a:r>
              <a:rPr lang="en-US" dirty="0" smtClean="0">
                <a:solidFill>
                  <a:srgbClr val="008000"/>
                </a:solidFill>
              </a:rPr>
              <a:t> series, or </a:t>
            </a:r>
            <a:r>
              <a:rPr lang="en-US" dirty="0" err="1" smtClean="0">
                <a:solidFill>
                  <a:srgbClr val="008000"/>
                </a:solidFill>
              </a:rPr>
              <a:t>RL</a:t>
            </a:r>
            <a:r>
              <a:rPr lang="en-US" dirty="0" smtClean="0">
                <a:solidFill>
                  <a:srgbClr val="008000"/>
                </a:solidFill>
              </a:rPr>
              <a:t> parallel.</a:t>
            </a:r>
          </a:p>
          <a:p>
            <a:pPr algn="ctr"/>
            <a:endParaRPr lang="en-US" dirty="0" smtClean="0">
              <a:solidFill>
                <a:srgbClr val="008000"/>
              </a:solidFill>
            </a:endParaRPr>
          </a:p>
          <a:p>
            <a:pPr algn="ctr"/>
            <a:r>
              <a:rPr lang="en-US" b="1" i="1" dirty="0" smtClean="0">
                <a:solidFill>
                  <a:srgbClr val="C00000"/>
                </a:solidFill>
              </a:rPr>
              <a:t>WHICH?</a:t>
            </a:r>
            <a:endParaRPr lang="en-US" b="1" i="1" dirty="0">
              <a:solidFill>
                <a:srgbClr val="C00000"/>
              </a:solidFill>
            </a:endParaRPr>
          </a:p>
        </p:txBody>
      </p:sp>
      <p:sp>
        <p:nvSpPr>
          <p:cNvPr id="16" name="Slide Number Placeholder 15"/>
          <p:cNvSpPr>
            <a:spLocks noGrp="1"/>
          </p:cNvSpPr>
          <p:nvPr>
            <p:ph type="sldNum" sz="quarter" idx="12"/>
          </p:nvPr>
        </p:nvSpPr>
        <p:spPr/>
        <p:txBody>
          <a:bodyPr/>
          <a:lstStyle/>
          <a:p>
            <a:pPr>
              <a:defRPr/>
            </a:pPr>
            <a:fld id="{983A4D4D-F038-4B1A-A00F-00DE9D7543D3}" type="slidenum">
              <a:rPr lang="en-US" smtClean="0"/>
              <a:pPr>
                <a:defRPr/>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 4</a:t>
            </a: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8546" name="Drawing" r:id="rId4"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5" cstate="print"/>
          <a:srcRect/>
          <a:stretch>
            <a:fillRect/>
          </a:stretch>
        </p:blipFill>
        <p:spPr>
          <a:xfrm>
            <a:off x="384175" y="1676400"/>
            <a:ext cx="8378825" cy="4525963"/>
          </a:xfrm>
          <a:noFill/>
        </p:spPr>
      </p:pic>
      <p:sp>
        <p:nvSpPr>
          <p:cNvPr id="13" name="Oval 12"/>
          <p:cNvSpPr/>
          <p:nvPr/>
        </p:nvSpPr>
        <p:spPr>
          <a:xfrm>
            <a:off x="1447800" y="4800600"/>
            <a:ext cx="990600" cy="762000"/>
          </a:xfrm>
          <a:prstGeom prst="ellipse">
            <a:avLst/>
          </a:prstGeom>
          <a:solidFill>
            <a:srgbClr val="008000">
              <a:alpha val="10000"/>
            </a:srgbClr>
          </a:solidFill>
          <a:ln w="25400" cap="rnd">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685800" y="3429000"/>
            <a:ext cx="5562600" cy="838200"/>
          </a:xfrm>
          <a:prstGeom prst="ellipse">
            <a:avLst/>
          </a:prstGeom>
          <a:solidFill>
            <a:srgbClr val="008000">
              <a:alpha val="10000"/>
            </a:srgbClr>
          </a:solidFill>
          <a:ln w="25400" cap="rnd">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Symbol" pitchFamily="18" charset="2"/>
              <a:buChar char="G"/>
              <a:defRPr/>
            </a:pPr>
            <a:r>
              <a:rPr lang="en-US" dirty="0" smtClean="0">
                <a:solidFill>
                  <a:srgbClr val="008000"/>
                </a:solidFill>
              </a:rPr>
              <a:t> starts at -1 (short) and ends at 0.6:</a:t>
            </a:r>
          </a:p>
          <a:p>
            <a:pPr algn="ctr">
              <a:defRPr/>
            </a:pPr>
            <a:r>
              <a:rPr lang="en-US" dirty="0" smtClean="0">
                <a:solidFill>
                  <a:srgbClr val="008000"/>
                </a:solidFill>
              </a:rPr>
              <a:t>Load must be </a:t>
            </a:r>
            <a:r>
              <a:rPr lang="en-US" dirty="0" smtClean="0">
                <a:solidFill>
                  <a:srgbClr val="C00000"/>
                </a:solidFill>
              </a:rPr>
              <a:t>RC parallel</a:t>
            </a:r>
          </a:p>
        </p:txBody>
      </p:sp>
      <p:cxnSp>
        <p:nvCxnSpPr>
          <p:cNvPr id="35" name="Straight Connector 34"/>
          <p:cNvCxnSpPr>
            <a:stCxn id="13" idx="7"/>
            <a:endCxn id="34" idx="4"/>
          </p:cNvCxnSpPr>
          <p:nvPr/>
        </p:nvCxnSpPr>
        <p:spPr>
          <a:xfrm rot="5400000" flipH="1" flipV="1">
            <a:off x="2557719" y="4002811"/>
            <a:ext cx="644992" cy="1173770"/>
          </a:xfrm>
          <a:prstGeom prst="line">
            <a:avLst/>
          </a:prstGeom>
          <a:ln w="25400" cap="rnd">
            <a:solidFill>
              <a:srgbClr val="008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019800" y="2057400"/>
            <a:ext cx="2362200" cy="685800"/>
          </a:xfrm>
          <a:prstGeom prst="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C00000"/>
                </a:solidFill>
              </a:rPr>
              <a:t>Find R and/or C?</a:t>
            </a:r>
            <a:endParaRPr lang="en-US" dirty="0" smtClean="0">
              <a:solidFill>
                <a:srgbClr val="008000"/>
              </a:solidFill>
            </a:endParaRPr>
          </a:p>
        </p:txBody>
      </p:sp>
      <p:sp>
        <p:nvSpPr>
          <p:cNvPr id="16" name="Slide Number Placeholder 15"/>
          <p:cNvSpPr>
            <a:spLocks noGrp="1"/>
          </p:cNvSpPr>
          <p:nvPr>
            <p:ph type="sldNum" sz="quarter" idx="12"/>
          </p:nvPr>
        </p:nvSpPr>
        <p:spPr/>
        <p:txBody>
          <a:bodyPr/>
          <a:lstStyle/>
          <a:p>
            <a:pPr>
              <a:defRPr/>
            </a:pPr>
            <a:fld id="{983A4D4D-F038-4B1A-A00F-00DE9D7543D3}"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sz="quarter"/>
          </p:nvPr>
        </p:nvSpPr>
        <p:spPr/>
        <p:txBody>
          <a:bodyPr/>
          <a:lstStyle/>
          <a:p>
            <a:pPr algn="l" eaLnBrk="1" hangingPunct="1"/>
            <a:r>
              <a:rPr lang="en-US" sz="2800" dirty="0" err="1" smtClean="0">
                <a:solidFill>
                  <a:schemeClr val="tx1"/>
                </a:solidFill>
              </a:rPr>
              <a:t>TDR</a:t>
            </a:r>
            <a:r>
              <a:rPr lang="en-US" sz="2800" dirty="0" smtClean="0">
                <a:solidFill>
                  <a:schemeClr val="tx1"/>
                </a:solidFill>
              </a:rPr>
              <a:t> (reactive load) – </a:t>
            </a:r>
            <a:r>
              <a:rPr lang="en-US" sz="2800" dirty="0" smtClean="0">
                <a:solidFill>
                  <a:schemeClr val="tx1"/>
                </a:solidFill>
                <a:hlinkClick r:id="rId4" action="ppaction://hlinkfile"/>
              </a:rPr>
              <a:t>5</a:t>
            </a:r>
            <a:endParaRPr lang="en-US" sz="2800" dirty="0" smtClean="0">
              <a:solidFill>
                <a:schemeClr val="tx1"/>
              </a:solidFill>
            </a:endParaRPr>
          </a:p>
        </p:txBody>
      </p:sp>
      <p:graphicFrame>
        <p:nvGraphicFramePr>
          <p:cNvPr id="65538"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107522" name="Drawing" r:id="rId5" imgW="6564240" imgH="303480" progId="Canvas.Drawing.X">
              <p:embed/>
            </p:oleObj>
          </a:graphicData>
        </a:graphic>
      </p:graphicFrame>
      <p:sp>
        <p:nvSpPr>
          <p:cNvPr id="6554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554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554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554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5544"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5"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5546"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pic>
        <p:nvPicPr>
          <p:cNvPr id="65547" name="Picture 12"/>
          <p:cNvPicPr>
            <a:picLocks noGrp="1" noChangeAspect="1" noChangeArrowheads="1"/>
          </p:cNvPicPr>
          <p:nvPr>
            <p:ph sz="quarter" idx="3"/>
          </p:nvPr>
        </p:nvPicPr>
        <p:blipFill>
          <a:blip r:embed="rId6" cstate="print"/>
          <a:srcRect/>
          <a:stretch>
            <a:fillRect/>
          </a:stretch>
        </p:blipFill>
        <p:spPr>
          <a:xfrm>
            <a:off x="384175" y="1676400"/>
            <a:ext cx="8378825" cy="4525963"/>
          </a:xfrm>
          <a:noFill/>
        </p:spPr>
      </p:pic>
      <p:sp>
        <p:nvSpPr>
          <p:cNvPr id="12" name="Rectangle 11"/>
          <p:cNvSpPr/>
          <p:nvPr/>
        </p:nvSpPr>
        <p:spPr>
          <a:xfrm>
            <a:off x="4870450" y="3352800"/>
            <a:ext cx="3733800" cy="1447800"/>
          </a:xfrm>
          <a:prstGeom prst="rect">
            <a:avLst/>
          </a:prstGeom>
          <a:solidFill>
            <a:srgbClr val="008000">
              <a:alpha val="1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00"/>
              </a:solidFill>
            </a:endParaRPr>
          </a:p>
        </p:txBody>
      </p:sp>
      <p:graphicFrame>
        <p:nvGraphicFramePr>
          <p:cNvPr id="13" name="Object 12"/>
          <p:cNvGraphicFramePr>
            <a:graphicFrameLocks noChangeAspect="1"/>
          </p:cNvGraphicFramePr>
          <p:nvPr/>
        </p:nvGraphicFramePr>
        <p:xfrm>
          <a:off x="5130800" y="3486150"/>
          <a:ext cx="3479800" cy="1193800"/>
        </p:xfrm>
        <a:graphic>
          <a:graphicData uri="http://schemas.openxmlformats.org/presentationml/2006/ole">
            <p:oleObj spid="_x0000_s107523" name="Equation" r:id="rId7" imgW="3479760" imgH="1193760" progId="Equation.DSMT4">
              <p:embed/>
            </p:oleObj>
          </a:graphicData>
        </a:graphic>
      </p:graphicFrame>
      <p:sp>
        <p:nvSpPr>
          <p:cNvPr id="14" name="Slide Number Placeholder 13"/>
          <p:cNvSpPr>
            <a:spLocks noGrp="1"/>
          </p:cNvSpPr>
          <p:nvPr>
            <p:ph type="sldNum" sz="quarter" idx="12"/>
          </p:nvPr>
        </p:nvSpPr>
        <p:spPr/>
        <p:txBody>
          <a:bodyPr/>
          <a:lstStyle/>
          <a:p>
            <a:pPr>
              <a:defRPr/>
            </a:pPr>
            <a:fld id="{983A4D4D-F038-4B1A-A00F-00DE9D7543D3}" type="slidenum">
              <a:rPr lang="en-US" smtClean="0"/>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sz="quarter"/>
          </p:nvPr>
        </p:nvSpPr>
        <p:spPr>
          <a:xfrm>
            <a:off x="457200" y="0"/>
            <a:ext cx="8229600" cy="762000"/>
          </a:xfrm>
        </p:spPr>
        <p:txBody>
          <a:bodyPr/>
          <a:lstStyle/>
          <a:p>
            <a:pPr algn="l" eaLnBrk="1" hangingPunct="1"/>
            <a:r>
              <a:rPr lang="en-US" sz="2800" dirty="0" smtClean="0">
                <a:solidFill>
                  <a:schemeClr val="tx1"/>
                </a:solidFill>
              </a:rPr>
              <a:t>Measurement 1</a:t>
            </a:r>
          </a:p>
        </p:txBody>
      </p:sp>
      <p:graphicFrame>
        <p:nvGraphicFramePr>
          <p:cNvPr id="66562" name="Object 6"/>
          <p:cNvGraphicFramePr>
            <a:graphicFrameLocks noChangeAspect="1"/>
          </p:cNvGraphicFramePr>
          <p:nvPr>
            <p:ph idx="4294967295"/>
          </p:nvPr>
        </p:nvGraphicFramePr>
        <p:xfrm>
          <a:off x="285750" y="609600"/>
          <a:ext cx="7410450" cy="228600"/>
        </p:xfrm>
        <a:graphic>
          <a:graphicData uri="http://schemas.openxmlformats.org/presentationml/2006/ole">
            <p:oleObj spid="_x0000_s66562" name="Drawing" r:id="rId3" imgW="6564240" imgH="303480" progId="Canvas.Drawing.X">
              <p:embed/>
            </p:oleObj>
          </a:graphicData>
        </a:graphic>
      </p:graphicFrame>
      <p:sp>
        <p:nvSpPr>
          <p:cNvPr id="66564"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6565"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6566"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6567"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66568"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66569"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pic>
        <p:nvPicPr>
          <p:cNvPr id="66570" name="Picture 14" descr="TDR setup"/>
          <p:cNvPicPr>
            <a:picLocks noChangeAspect="1" noChangeArrowheads="1"/>
          </p:cNvPicPr>
          <p:nvPr/>
        </p:nvPicPr>
        <p:blipFill>
          <a:blip r:embed="rId4" cstate="print"/>
          <a:srcRect/>
          <a:stretch>
            <a:fillRect/>
          </a:stretch>
        </p:blipFill>
        <p:spPr bwMode="auto">
          <a:xfrm>
            <a:off x="609600" y="885825"/>
            <a:ext cx="3390900" cy="2543175"/>
          </a:xfrm>
          <a:prstGeom prst="rect">
            <a:avLst/>
          </a:prstGeom>
          <a:noFill/>
          <a:ln w="9525">
            <a:noFill/>
            <a:miter lim="800000"/>
            <a:headEnd/>
            <a:tailEnd/>
          </a:ln>
        </p:spPr>
      </p:pic>
      <p:sp>
        <p:nvSpPr>
          <p:cNvPr id="40" name="Text Box 6"/>
          <p:cNvSpPr txBox="1">
            <a:spLocks noChangeArrowheads="1"/>
          </p:cNvSpPr>
          <p:nvPr/>
        </p:nvSpPr>
        <p:spPr bwMode="auto">
          <a:xfrm>
            <a:off x="2819400" y="962025"/>
            <a:ext cx="1143000" cy="333375"/>
          </a:xfrm>
          <a:prstGeom prst="rect">
            <a:avLst/>
          </a:prstGeom>
          <a:solidFill>
            <a:srgbClr val="FFFFFF"/>
          </a:solidFill>
          <a:ln w="9525">
            <a:noFill/>
            <a:miter lim="800000"/>
            <a:headEnd/>
            <a:tailEnd/>
          </a:ln>
        </p:spPr>
        <p:txBody>
          <a:bodyPr/>
          <a:lstStyle/>
          <a:p>
            <a:pPr>
              <a:spcAft>
                <a:spcPts val="1000"/>
              </a:spcAft>
              <a:defRPr/>
            </a:pPr>
            <a:r>
              <a:rPr lang="en-US" sz="1200" dirty="0">
                <a:latin typeface="+mn-lt"/>
              </a:rPr>
              <a:t>Oscilloscope</a:t>
            </a:r>
          </a:p>
        </p:txBody>
      </p:sp>
      <p:sp>
        <p:nvSpPr>
          <p:cNvPr id="41" name="Text Box 7"/>
          <p:cNvSpPr txBox="1">
            <a:spLocks noChangeArrowheads="1"/>
          </p:cNvSpPr>
          <p:nvPr/>
        </p:nvSpPr>
        <p:spPr bwMode="auto">
          <a:xfrm>
            <a:off x="838200" y="2905125"/>
            <a:ext cx="609600" cy="295275"/>
          </a:xfrm>
          <a:prstGeom prst="rect">
            <a:avLst/>
          </a:prstGeom>
          <a:solidFill>
            <a:srgbClr val="FFFFFF"/>
          </a:solidFill>
          <a:ln w="9525">
            <a:noFill/>
            <a:miter lim="800000"/>
            <a:headEnd/>
            <a:tailEnd/>
          </a:ln>
        </p:spPr>
        <p:txBody>
          <a:bodyPr/>
          <a:lstStyle/>
          <a:p>
            <a:pPr>
              <a:spcAft>
                <a:spcPts val="1000"/>
              </a:spcAft>
              <a:defRPr/>
            </a:pPr>
            <a:r>
              <a:rPr lang="en-US" sz="1200" dirty="0">
                <a:latin typeface="+mn-lt"/>
              </a:rPr>
              <a:t>Cable</a:t>
            </a:r>
          </a:p>
        </p:txBody>
      </p:sp>
      <p:sp>
        <p:nvSpPr>
          <p:cNvPr id="42" name="Text Box 8"/>
          <p:cNvSpPr txBox="1">
            <a:spLocks noChangeArrowheads="1"/>
          </p:cNvSpPr>
          <p:nvPr/>
        </p:nvSpPr>
        <p:spPr bwMode="auto">
          <a:xfrm>
            <a:off x="3352800" y="2447925"/>
            <a:ext cx="609600" cy="295275"/>
          </a:xfrm>
          <a:prstGeom prst="rect">
            <a:avLst/>
          </a:prstGeom>
          <a:solidFill>
            <a:srgbClr val="FFFFFF"/>
          </a:solidFill>
          <a:ln w="9525">
            <a:noFill/>
            <a:miter lim="800000"/>
            <a:headEnd/>
            <a:tailEnd/>
          </a:ln>
        </p:spPr>
        <p:txBody>
          <a:bodyPr/>
          <a:lstStyle/>
          <a:p>
            <a:pPr>
              <a:spcAft>
                <a:spcPts val="1000"/>
              </a:spcAft>
              <a:defRPr/>
            </a:pPr>
            <a:r>
              <a:rPr lang="en-US" sz="1200" dirty="0">
                <a:latin typeface="+mn-lt"/>
              </a:rPr>
              <a:t>loads</a:t>
            </a:r>
          </a:p>
        </p:txBody>
      </p:sp>
      <p:sp>
        <p:nvSpPr>
          <p:cNvPr id="66574" name="Line 9"/>
          <p:cNvSpPr>
            <a:spLocks noChangeShapeType="1"/>
          </p:cNvSpPr>
          <p:nvPr/>
        </p:nvSpPr>
        <p:spPr bwMode="auto">
          <a:xfrm flipV="1">
            <a:off x="1371600" y="2819400"/>
            <a:ext cx="457200" cy="152400"/>
          </a:xfrm>
          <a:prstGeom prst="line">
            <a:avLst/>
          </a:prstGeom>
          <a:noFill/>
          <a:ln w="19050">
            <a:solidFill>
              <a:srgbClr val="FFFFFF"/>
            </a:solidFill>
            <a:round/>
            <a:headEnd/>
            <a:tailEnd/>
          </a:ln>
        </p:spPr>
        <p:txBody>
          <a:bodyPr/>
          <a:lstStyle/>
          <a:p>
            <a:endParaRPr lang="en-US"/>
          </a:p>
        </p:txBody>
      </p:sp>
      <p:sp>
        <p:nvSpPr>
          <p:cNvPr id="66575" name="Line 10"/>
          <p:cNvSpPr>
            <a:spLocks noChangeShapeType="1"/>
          </p:cNvSpPr>
          <p:nvPr/>
        </p:nvSpPr>
        <p:spPr bwMode="auto">
          <a:xfrm flipV="1">
            <a:off x="3048000" y="2667000"/>
            <a:ext cx="457200" cy="152400"/>
          </a:xfrm>
          <a:prstGeom prst="line">
            <a:avLst/>
          </a:prstGeom>
          <a:noFill/>
          <a:ln w="19050">
            <a:solidFill>
              <a:srgbClr val="FFFFFF"/>
            </a:solidFill>
            <a:round/>
            <a:headEnd/>
            <a:tailEnd/>
          </a:ln>
        </p:spPr>
        <p:txBody>
          <a:bodyPr/>
          <a:lstStyle/>
          <a:p>
            <a:endParaRPr lang="en-US"/>
          </a:p>
        </p:txBody>
      </p:sp>
      <p:sp>
        <p:nvSpPr>
          <p:cNvPr id="66576" name="Line 11"/>
          <p:cNvSpPr>
            <a:spLocks noChangeShapeType="1"/>
          </p:cNvSpPr>
          <p:nvPr/>
        </p:nvSpPr>
        <p:spPr bwMode="auto">
          <a:xfrm flipV="1">
            <a:off x="2438400" y="1190625"/>
            <a:ext cx="914400" cy="342900"/>
          </a:xfrm>
          <a:prstGeom prst="line">
            <a:avLst/>
          </a:prstGeom>
          <a:noFill/>
          <a:ln w="19050">
            <a:solidFill>
              <a:srgbClr val="FFFFFF"/>
            </a:solidFill>
            <a:round/>
            <a:headEnd/>
            <a:tailEnd/>
          </a:ln>
        </p:spPr>
        <p:txBody>
          <a:bodyPr/>
          <a:lstStyle/>
          <a:p>
            <a:endParaRPr lang="en-US"/>
          </a:p>
        </p:txBody>
      </p:sp>
      <p:sp>
        <p:nvSpPr>
          <p:cNvPr id="46" name="Text Box 12"/>
          <p:cNvSpPr txBox="1">
            <a:spLocks noChangeArrowheads="1"/>
          </p:cNvSpPr>
          <p:nvPr/>
        </p:nvSpPr>
        <p:spPr bwMode="auto">
          <a:xfrm>
            <a:off x="685800" y="1066800"/>
            <a:ext cx="990600" cy="485775"/>
          </a:xfrm>
          <a:prstGeom prst="rect">
            <a:avLst/>
          </a:prstGeom>
          <a:solidFill>
            <a:srgbClr val="FFFFFF"/>
          </a:solidFill>
          <a:ln w="9525">
            <a:noFill/>
            <a:miter lim="800000"/>
            <a:headEnd/>
            <a:tailEnd/>
          </a:ln>
        </p:spPr>
        <p:txBody>
          <a:bodyPr/>
          <a:lstStyle/>
          <a:p>
            <a:pPr algn="ctr">
              <a:spcAft>
                <a:spcPts val="1000"/>
              </a:spcAft>
              <a:defRPr/>
            </a:pPr>
            <a:r>
              <a:rPr lang="en-US" sz="1200" dirty="0">
                <a:latin typeface="+mn-lt"/>
              </a:rPr>
              <a:t>Sampling head</a:t>
            </a:r>
          </a:p>
        </p:txBody>
      </p:sp>
      <p:sp>
        <p:nvSpPr>
          <p:cNvPr id="66578" name="Line 13"/>
          <p:cNvSpPr>
            <a:spLocks noChangeShapeType="1"/>
          </p:cNvSpPr>
          <p:nvPr/>
        </p:nvSpPr>
        <p:spPr bwMode="auto">
          <a:xfrm>
            <a:off x="1524000" y="1524000"/>
            <a:ext cx="304800" cy="581025"/>
          </a:xfrm>
          <a:prstGeom prst="line">
            <a:avLst/>
          </a:prstGeom>
          <a:noFill/>
          <a:ln w="19050">
            <a:solidFill>
              <a:srgbClr val="FFFFFF"/>
            </a:solidFill>
            <a:round/>
            <a:headEnd/>
            <a:tailEnd/>
          </a:ln>
        </p:spPr>
        <p:txBody>
          <a:bodyPr/>
          <a:lstStyle/>
          <a:p>
            <a:endParaRPr lang="en-US"/>
          </a:p>
        </p:txBody>
      </p:sp>
      <p:pic>
        <p:nvPicPr>
          <p:cNvPr id="66579" name="Picture 15" descr="TDR loads"/>
          <p:cNvPicPr>
            <a:picLocks noChangeAspect="1" noChangeArrowheads="1"/>
          </p:cNvPicPr>
          <p:nvPr/>
        </p:nvPicPr>
        <p:blipFill>
          <a:blip r:embed="rId5" cstate="print"/>
          <a:srcRect/>
          <a:stretch>
            <a:fillRect/>
          </a:stretch>
        </p:blipFill>
        <p:spPr bwMode="auto">
          <a:xfrm>
            <a:off x="5486400" y="4572000"/>
            <a:ext cx="2514600" cy="1885950"/>
          </a:xfrm>
          <a:prstGeom prst="rect">
            <a:avLst/>
          </a:prstGeom>
          <a:noFill/>
          <a:ln w="9525">
            <a:noFill/>
            <a:miter lim="800000"/>
            <a:headEnd/>
            <a:tailEnd/>
          </a:ln>
        </p:spPr>
      </p:pic>
      <p:sp>
        <p:nvSpPr>
          <p:cNvPr id="86032" name="Text Box 16"/>
          <p:cNvSpPr txBox="1">
            <a:spLocks noChangeArrowheads="1"/>
          </p:cNvSpPr>
          <p:nvPr/>
        </p:nvSpPr>
        <p:spPr bwMode="auto">
          <a:xfrm>
            <a:off x="7086600" y="6172200"/>
            <a:ext cx="838200" cy="228600"/>
          </a:xfrm>
          <a:prstGeom prst="rect">
            <a:avLst/>
          </a:prstGeom>
          <a:solidFill>
            <a:srgbClr val="FFFFFF"/>
          </a:solidFill>
          <a:ln w="9525">
            <a:noFill/>
            <a:miter lim="800000"/>
            <a:headEnd/>
            <a:tailEnd/>
          </a:ln>
        </p:spPr>
        <p:txBody>
          <a:bodyPr/>
          <a:lstStyle/>
          <a:p>
            <a:pPr>
              <a:spcAft>
                <a:spcPts val="1000"/>
              </a:spcAft>
              <a:defRPr/>
            </a:pPr>
            <a:r>
              <a:rPr lang="en-US" sz="800" dirty="0">
                <a:latin typeface="+mn-lt"/>
              </a:rPr>
              <a:t>50 </a:t>
            </a:r>
            <a:r>
              <a:rPr lang="en-US" sz="800" dirty="0">
                <a:latin typeface="Symbol" pitchFamily="18" charset="2"/>
              </a:rPr>
              <a:t>W</a:t>
            </a:r>
            <a:r>
              <a:rPr lang="en-US" sz="800" dirty="0">
                <a:latin typeface="+mn-lt"/>
              </a:rPr>
              <a:t> matched</a:t>
            </a:r>
            <a:endParaRPr lang="en-US" dirty="0">
              <a:latin typeface="+mn-lt"/>
            </a:endParaRPr>
          </a:p>
        </p:txBody>
      </p:sp>
      <p:sp>
        <p:nvSpPr>
          <p:cNvPr id="86033" name="Text Box 17"/>
          <p:cNvSpPr txBox="1">
            <a:spLocks noChangeArrowheads="1"/>
          </p:cNvSpPr>
          <p:nvPr/>
        </p:nvSpPr>
        <p:spPr bwMode="auto">
          <a:xfrm>
            <a:off x="6934200" y="4914900"/>
            <a:ext cx="914400" cy="228600"/>
          </a:xfrm>
          <a:prstGeom prst="rect">
            <a:avLst/>
          </a:prstGeom>
          <a:solidFill>
            <a:srgbClr val="FFFFFF"/>
          </a:solidFill>
          <a:ln w="9525">
            <a:noFill/>
            <a:miter lim="800000"/>
            <a:headEnd/>
            <a:tailEnd/>
          </a:ln>
        </p:spPr>
        <p:txBody>
          <a:bodyPr/>
          <a:lstStyle/>
          <a:p>
            <a:pPr>
              <a:spcAft>
                <a:spcPts val="1000"/>
              </a:spcAft>
              <a:defRPr/>
            </a:pPr>
            <a:r>
              <a:rPr lang="en-US" sz="800" dirty="0">
                <a:latin typeface="+mn-lt"/>
              </a:rPr>
              <a:t>10 </a:t>
            </a:r>
            <a:r>
              <a:rPr lang="en-US" sz="800" dirty="0">
                <a:latin typeface="Symbol" pitchFamily="18" charset="2"/>
              </a:rPr>
              <a:t>W</a:t>
            </a:r>
            <a:r>
              <a:rPr lang="en-US" sz="800" dirty="0">
                <a:latin typeface="+mn-lt"/>
              </a:rPr>
              <a:t> resistor</a:t>
            </a:r>
            <a:endParaRPr lang="en-US" dirty="0">
              <a:latin typeface="+mn-lt"/>
            </a:endParaRPr>
          </a:p>
        </p:txBody>
      </p:sp>
      <p:sp>
        <p:nvSpPr>
          <p:cNvPr id="86034" name="Text Box 18"/>
          <p:cNvSpPr txBox="1">
            <a:spLocks noChangeArrowheads="1"/>
          </p:cNvSpPr>
          <p:nvPr/>
        </p:nvSpPr>
        <p:spPr bwMode="auto">
          <a:xfrm>
            <a:off x="5791200" y="4914900"/>
            <a:ext cx="762000" cy="228600"/>
          </a:xfrm>
          <a:prstGeom prst="rect">
            <a:avLst/>
          </a:prstGeom>
          <a:solidFill>
            <a:srgbClr val="FFFFFF"/>
          </a:solidFill>
          <a:ln w="9525">
            <a:noFill/>
            <a:miter lim="800000"/>
            <a:headEnd/>
            <a:tailEnd/>
          </a:ln>
        </p:spPr>
        <p:txBody>
          <a:bodyPr/>
          <a:lstStyle/>
          <a:p>
            <a:pPr>
              <a:spcAft>
                <a:spcPts val="1000"/>
              </a:spcAft>
              <a:defRPr/>
            </a:pPr>
            <a:r>
              <a:rPr lang="en-US" sz="800" dirty="0">
                <a:latin typeface="+mn-lt"/>
              </a:rPr>
              <a:t>parallel RC</a:t>
            </a:r>
            <a:endParaRPr lang="en-US" dirty="0">
              <a:latin typeface="+mn-lt"/>
            </a:endParaRPr>
          </a:p>
        </p:txBody>
      </p:sp>
      <p:sp>
        <p:nvSpPr>
          <p:cNvPr id="86035" name="Text Box 19"/>
          <p:cNvSpPr txBox="1">
            <a:spLocks noChangeArrowheads="1"/>
          </p:cNvSpPr>
          <p:nvPr/>
        </p:nvSpPr>
        <p:spPr bwMode="auto">
          <a:xfrm>
            <a:off x="5562600" y="5372100"/>
            <a:ext cx="457200" cy="228600"/>
          </a:xfrm>
          <a:prstGeom prst="rect">
            <a:avLst/>
          </a:prstGeom>
          <a:solidFill>
            <a:srgbClr val="FFFFFF"/>
          </a:solidFill>
          <a:ln w="9525">
            <a:noFill/>
            <a:miter lim="800000"/>
            <a:headEnd/>
            <a:tailEnd/>
          </a:ln>
        </p:spPr>
        <p:txBody>
          <a:bodyPr/>
          <a:lstStyle/>
          <a:p>
            <a:pPr>
              <a:spcAft>
                <a:spcPts val="1000"/>
              </a:spcAft>
              <a:defRPr/>
            </a:pPr>
            <a:r>
              <a:rPr lang="en-US" sz="800" dirty="0">
                <a:latin typeface="+mn-lt"/>
              </a:rPr>
              <a:t>short</a:t>
            </a:r>
            <a:endParaRPr lang="en-US" dirty="0">
              <a:latin typeface="+mn-lt"/>
            </a:endParaRPr>
          </a:p>
        </p:txBody>
      </p:sp>
      <p:sp>
        <p:nvSpPr>
          <p:cNvPr id="86036" name="Text Box 20"/>
          <p:cNvSpPr txBox="1">
            <a:spLocks noChangeArrowheads="1"/>
          </p:cNvSpPr>
          <p:nvPr/>
        </p:nvSpPr>
        <p:spPr bwMode="auto">
          <a:xfrm>
            <a:off x="6705600" y="5715000"/>
            <a:ext cx="457200" cy="228600"/>
          </a:xfrm>
          <a:prstGeom prst="rect">
            <a:avLst/>
          </a:prstGeom>
          <a:solidFill>
            <a:srgbClr val="FFFFFF"/>
          </a:solidFill>
          <a:ln w="9525">
            <a:noFill/>
            <a:miter lim="800000"/>
            <a:headEnd/>
            <a:tailEnd/>
          </a:ln>
        </p:spPr>
        <p:txBody>
          <a:bodyPr/>
          <a:lstStyle/>
          <a:p>
            <a:pPr>
              <a:spcAft>
                <a:spcPts val="1000"/>
              </a:spcAft>
              <a:defRPr/>
            </a:pPr>
            <a:r>
              <a:rPr lang="en-US" sz="800" dirty="0">
                <a:latin typeface="+mn-lt"/>
              </a:rPr>
              <a:t>open</a:t>
            </a:r>
            <a:endParaRPr lang="en-US" dirty="0">
              <a:latin typeface="+mn-lt"/>
            </a:endParaRPr>
          </a:p>
        </p:txBody>
      </p:sp>
      <p:sp>
        <p:nvSpPr>
          <p:cNvPr id="66585" name="Line 21"/>
          <p:cNvSpPr>
            <a:spLocks noChangeShapeType="1"/>
          </p:cNvSpPr>
          <p:nvPr/>
        </p:nvSpPr>
        <p:spPr bwMode="auto">
          <a:xfrm flipV="1">
            <a:off x="7315200" y="5141913"/>
            <a:ext cx="152400" cy="228600"/>
          </a:xfrm>
          <a:prstGeom prst="line">
            <a:avLst/>
          </a:prstGeom>
          <a:noFill/>
          <a:ln w="19050">
            <a:solidFill>
              <a:srgbClr val="FFFFFF"/>
            </a:solidFill>
            <a:round/>
            <a:headEnd/>
            <a:tailEnd/>
          </a:ln>
        </p:spPr>
        <p:txBody>
          <a:bodyPr/>
          <a:lstStyle/>
          <a:p>
            <a:endParaRPr lang="en-US"/>
          </a:p>
        </p:txBody>
      </p:sp>
      <p:sp>
        <p:nvSpPr>
          <p:cNvPr id="66586" name="Line 22"/>
          <p:cNvSpPr>
            <a:spLocks noChangeShapeType="1"/>
          </p:cNvSpPr>
          <p:nvPr/>
        </p:nvSpPr>
        <p:spPr bwMode="auto">
          <a:xfrm flipH="1" flipV="1">
            <a:off x="6172200" y="5141913"/>
            <a:ext cx="152400" cy="228600"/>
          </a:xfrm>
          <a:prstGeom prst="line">
            <a:avLst/>
          </a:prstGeom>
          <a:noFill/>
          <a:ln w="19050">
            <a:solidFill>
              <a:srgbClr val="FFFFFF"/>
            </a:solidFill>
            <a:round/>
            <a:headEnd/>
            <a:tailEnd/>
          </a:ln>
        </p:spPr>
        <p:txBody>
          <a:bodyPr/>
          <a:lstStyle/>
          <a:p>
            <a:endParaRPr lang="en-US"/>
          </a:p>
        </p:txBody>
      </p:sp>
      <p:sp>
        <p:nvSpPr>
          <p:cNvPr id="66587" name="Line 23"/>
          <p:cNvSpPr>
            <a:spLocks noChangeShapeType="1"/>
          </p:cNvSpPr>
          <p:nvPr/>
        </p:nvSpPr>
        <p:spPr bwMode="auto">
          <a:xfrm flipH="1" flipV="1">
            <a:off x="5715000" y="5600700"/>
            <a:ext cx="152400" cy="228600"/>
          </a:xfrm>
          <a:prstGeom prst="line">
            <a:avLst/>
          </a:prstGeom>
          <a:noFill/>
          <a:ln w="19050">
            <a:solidFill>
              <a:srgbClr val="FFFFFF"/>
            </a:solidFill>
            <a:round/>
            <a:headEnd/>
            <a:tailEnd/>
          </a:ln>
        </p:spPr>
        <p:txBody>
          <a:bodyPr/>
          <a:lstStyle/>
          <a:p>
            <a:endParaRPr lang="en-US"/>
          </a:p>
        </p:txBody>
      </p:sp>
      <p:sp>
        <p:nvSpPr>
          <p:cNvPr id="66588" name="Line 24"/>
          <p:cNvSpPr>
            <a:spLocks noChangeShapeType="1"/>
          </p:cNvSpPr>
          <p:nvPr/>
        </p:nvSpPr>
        <p:spPr bwMode="auto">
          <a:xfrm flipV="1">
            <a:off x="6781800" y="5943600"/>
            <a:ext cx="0" cy="114300"/>
          </a:xfrm>
          <a:prstGeom prst="line">
            <a:avLst/>
          </a:prstGeom>
          <a:noFill/>
          <a:ln w="19050">
            <a:solidFill>
              <a:srgbClr val="FFFFFF"/>
            </a:solidFill>
            <a:round/>
            <a:headEnd/>
            <a:tailEnd/>
          </a:ln>
        </p:spPr>
        <p:txBody>
          <a:bodyPr/>
          <a:lstStyle/>
          <a:p>
            <a:endParaRPr lang="en-US"/>
          </a:p>
        </p:txBody>
      </p:sp>
      <p:sp>
        <p:nvSpPr>
          <p:cNvPr id="66589" name="Line 25"/>
          <p:cNvSpPr>
            <a:spLocks noChangeShapeType="1"/>
          </p:cNvSpPr>
          <p:nvPr/>
        </p:nvSpPr>
        <p:spPr bwMode="auto">
          <a:xfrm flipV="1">
            <a:off x="7543800" y="6057900"/>
            <a:ext cx="76200" cy="114300"/>
          </a:xfrm>
          <a:prstGeom prst="line">
            <a:avLst/>
          </a:prstGeom>
          <a:noFill/>
          <a:ln w="19050">
            <a:solidFill>
              <a:srgbClr val="FFFFFF"/>
            </a:solidFill>
            <a:round/>
            <a:headEnd/>
            <a:tailEnd/>
          </a:ln>
        </p:spPr>
        <p:txBody>
          <a:bodyPr/>
          <a:lstStyle/>
          <a:p>
            <a:endParaRPr lang="en-US"/>
          </a:p>
        </p:txBody>
      </p:sp>
      <p:pic>
        <p:nvPicPr>
          <p:cNvPr id="66590" name="Picture 37" descr="short"/>
          <p:cNvPicPr>
            <a:picLocks noChangeAspect="1" noChangeArrowheads="1"/>
          </p:cNvPicPr>
          <p:nvPr/>
        </p:nvPicPr>
        <p:blipFill>
          <a:blip r:embed="rId6" cstate="print"/>
          <a:srcRect/>
          <a:stretch>
            <a:fillRect/>
          </a:stretch>
        </p:blipFill>
        <p:spPr bwMode="auto">
          <a:xfrm>
            <a:off x="4743450" y="1143000"/>
            <a:ext cx="3943350" cy="3152775"/>
          </a:xfrm>
          <a:prstGeom prst="rect">
            <a:avLst/>
          </a:prstGeom>
          <a:noFill/>
          <a:ln w="9525">
            <a:noFill/>
            <a:miter lim="800000"/>
            <a:headEnd/>
            <a:tailEnd/>
          </a:ln>
        </p:spPr>
      </p:pic>
      <p:sp>
        <p:nvSpPr>
          <p:cNvPr id="66591" name="Text Box 38"/>
          <p:cNvSpPr txBox="1">
            <a:spLocks noChangeArrowheads="1"/>
          </p:cNvSpPr>
          <p:nvPr/>
        </p:nvSpPr>
        <p:spPr bwMode="auto">
          <a:xfrm>
            <a:off x="5048250" y="1676400"/>
            <a:ext cx="1428750" cy="2667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p>
          <a:p>
            <a:endParaRPr lang="en-US"/>
          </a:p>
        </p:txBody>
      </p:sp>
      <p:sp>
        <p:nvSpPr>
          <p:cNvPr id="66592" name="Text Box 39"/>
          <p:cNvSpPr txBox="1">
            <a:spLocks noChangeArrowheads="1"/>
          </p:cNvSpPr>
          <p:nvPr/>
        </p:nvSpPr>
        <p:spPr bwMode="auto">
          <a:xfrm>
            <a:off x="6781800" y="2438400"/>
            <a:ext cx="1981200" cy="3048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6593" name="Text Box 40"/>
          <p:cNvSpPr txBox="1">
            <a:spLocks noChangeArrowheads="1"/>
          </p:cNvSpPr>
          <p:nvPr/>
        </p:nvSpPr>
        <p:spPr bwMode="auto">
          <a:xfrm>
            <a:off x="5181600" y="3200400"/>
            <a:ext cx="1276350" cy="4572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 </a:t>
            </a:r>
            <a:r>
              <a:rPr lang="en-US" sz="1200">
                <a:latin typeface="Calibri" pitchFamily="34" charset="0"/>
              </a:rPr>
              <a:t>5.54 ns</a:t>
            </a:r>
            <a:endParaRPr lang="en-US" sz="1200">
              <a:latin typeface="Times New Roman" pitchFamily="18" charset="0"/>
            </a:endParaRPr>
          </a:p>
          <a:p>
            <a:endParaRPr lang="en-US" sz="1200"/>
          </a:p>
        </p:txBody>
      </p:sp>
      <p:sp>
        <p:nvSpPr>
          <p:cNvPr id="66594" name="Line 41"/>
          <p:cNvSpPr>
            <a:spLocks noChangeShapeType="1"/>
          </p:cNvSpPr>
          <p:nvPr/>
        </p:nvSpPr>
        <p:spPr bwMode="auto">
          <a:xfrm flipV="1">
            <a:off x="5124450" y="3086100"/>
            <a:ext cx="1066800" cy="0"/>
          </a:xfrm>
          <a:prstGeom prst="line">
            <a:avLst/>
          </a:prstGeom>
          <a:noFill/>
          <a:ln w="9525">
            <a:solidFill>
              <a:srgbClr val="000000"/>
            </a:solidFill>
            <a:round/>
            <a:headEnd type="arrow" w="med" len="med"/>
            <a:tailEnd type="arrow" w="med" len="med"/>
          </a:ln>
        </p:spPr>
        <p:txBody>
          <a:bodyPr/>
          <a:lstStyle/>
          <a:p>
            <a:endParaRPr lang="en-US"/>
          </a:p>
        </p:txBody>
      </p:sp>
      <p:sp>
        <p:nvSpPr>
          <p:cNvPr id="66595" name="Line 42"/>
          <p:cNvSpPr>
            <a:spLocks noChangeShapeType="1"/>
          </p:cNvSpPr>
          <p:nvPr/>
        </p:nvSpPr>
        <p:spPr bwMode="auto">
          <a:xfrm>
            <a:off x="5124450" y="2971800"/>
            <a:ext cx="0" cy="230188"/>
          </a:xfrm>
          <a:prstGeom prst="line">
            <a:avLst/>
          </a:prstGeom>
          <a:noFill/>
          <a:ln w="9525">
            <a:solidFill>
              <a:srgbClr val="000000"/>
            </a:solidFill>
            <a:round/>
            <a:headEnd/>
            <a:tailEnd/>
          </a:ln>
        </p:spPr>
        <p:txBody>
          <a:bodyPr/>
          <a:lstStyle/>
          <a:p>
            <a:endParaRPr lang="en-US"/>
          </a:p>
        </p:txBody>
      </p:sp>
      <p:sp>
        <p:nvSpPr>
          <p:cNvPr id="66596" name="Line 43"/>
          <p:cNvSpPr>
            <a:spLocks noChangeShapeType="1"/>
          </p:cNvSpPr>
          <p:nvPr/>
        </p:nvSpPr>
        <p:spPr bwMode="auto">
          <a:xfrm>
            <a:off x="6191250" y="2971800"/>
            <a:ext cx="0" cy="230188"/>
          </a:xfrm>
          <a:prstGeom prst="line">
            <a:avLst/>
          </a:prstGeom>
          <a:noFill/>
          <a:ln w="9525">
            <a:solidFill>
              <a:srgbClr val="000000"/>
            </a:solidFill>
            <a:round/>
            <a:headEnd/>
            <a:tailEnd/>
          </a:ln>
        </p:spPr>
        <p:txBody>
          <a:bodyPr/>
          <a:lstStyle/>
          <a:p>
            <a:endParaRPr lang="en-US"/>
          </a:p>
        </p:txBody>
      </p:sp>
      <p:sp>
        <p:nvSpPr>
          <p:cNvPr id="86060" name="Text Box 44"/>
          <p:cNvSpPr txBox="1">
            <a:spLocks noChangeArrowheads="1"/>
          </p:cNvSpPr>
          <p:nvPr/>
        </p:nvSpPr>
        <p:spPr bwMode="auto">
          <a:xfrm>
            <a:off x="6877050" y="1485900"/>
            <a:ext cx="1809750" cy="2667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short </a:t>
            </a:r>
            <a:r>
              <a:rPr lang="en-US" sz="1200" b="1" dirty="0">
                <a:latin typeface="+mn-lt"/>
              </a:rPr>
              <a:t>-circuit load</a:t>
            </a:r>
          </a:p>
          <a:p>
            <a:pPr>
              <a:defRPr/>
            </a:pPr>
            <a:endParaRPr lang="en-US" dirty="0">
              <a:latin typeface="Arial" pitchFamily="34" charset="0"/>
            </a:endParaRPr>
          </a:p>
        </p:txBody>
      </p:sp>
      <p:pic>
        <p:nvPicPr>
          <p:cNvPr id="66598" name="Picture 45" descr="open"/>
          <p:cNvPicPr>
            <a:picLocks noChangeAspect="1" noChangeArrowheads="1"/>
          </p:cNvPicPr>
          <p:nvPr/>
        </p:nvPicPr>
        <p:blipFill>
          <a:blip r:embed="rId7" cstate="print"/>
          <a:srcRect/>
          <a:stretch>
            <a:fillRect/>
          </a:stretch>
        </p:blipFill>
        <p:spPr bwMode="auto">
          <a:xfrm>
            <a:off x="304800" y="3476625"/>
            <a:ext cx="3933825" cy="3152775"/>
          </a:xfrm>
          <a:prstGeom prst="rect">
            <a:avLst/>
          </a:prstGeom>
          <a:noFill/>
          <a:ln w="9525">
            <a:noFill/>
            <a:miter lim="800000"/>
            <a:headEnd/>
            <a:tailEnd/>
          </a:ln>
        </p:spPr>
      </p:pic>
      <p:sp>
        <p:nvSpPr>
          <p:cNvPr id="66599" name="Text Box 46"/>
          <p:cNvSpPr txBox="1">
            <a:spLocks noChangeArrowheads="1"/>
          </p:cNvSpPr>
          <p:nvPr/>
        </p:nvSpPr>
        <p:spPr bwMode="auto">
          <a:xfrm>
            <a:off x="685800" y="4610100"/>
            <a:ext cx="1447800" cy="4191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p>
          <a:p>
            <a:endParaRPr lang="en-US"/>
          </a:p>
        </p:txBody>
      </p:sp>
      <p:sp>
        <p:nvSpPr>
          <p:cNvPr id="66600" name="Text Box 47"/>
          <p:cNvSpPr txBox="1">
            <a:spLocks noChangeArrowheads="1"/>
          </p:cNvSpPr>
          <p:nvPr/>
        </p:nvSpPr>
        <p:spPr bwMode="auto">
          <a:xfrm>
            <a:off x="2438400" y="3810000"/>
            <a:ext cx="1981200" cy="304800"/>
          </a:xfrm>
          <a:prstGeom prst="rect">
            <a:avLst/>
          </a:prstGeom>
          <a:noFill/>
          <a:ln w="9525">
            <a:noFill/>
            <a:miter lim="800000"/>
            <a:headEnd/>
            <a:tailEnd/>
          </a:ln>
        </p:spPr>
        <p:txBody>
          <a:bodyPr/>
          <a:lstStyle/>
          <a:p>
            <a:pPr>
              <a:spcAft>
                <a:spcPts val="1000"/>
              </a:spcAft>
            </a:pPr>
            <a:r>
              <a:rPr lang="en-US" sz="1200" dirty="0">
                <a:latin typeface="Calibri" pitchFamily="34" charset="0"/>
              </a:rPr>
              <a:t>V</a:t>
            </a:r>
            <a:r>
              <a:rPr lang="en-US" sz="1200" baseline="-25000" dirty="0">
                <a:latin typeface="Calibri" pitchFamily="34" charset="0"/>
              </a:rPr>
              <a:t>in</a:t>
            </a:r>
            <a:r>
              <a:rPr lang="en-US" sz="1200" dirty="0">
                <a:latin typeface="Calibri" pitchFamily="34" charset="0"/>
              </a:rPr>
              <a:t> = V</a:t>
            </a:r>
            <a:r>
              <a:rPr lang="en-US" sz="1200" baseline="-25000" dirty="0">
                <a:latin typeface="Calibri" pitchFamily="34" charset="0"/>
              </a:rPr>
              <a:t>o</a:t>
            </a:r>
            <a:r>
              <a:rPr lang="en-US" sz="1200" baseline="30000" dirty="0">
                <a:latin typeface="Calibri" pitchFamily="34" charset="0"/>
              </a:rPr>
              <a:t>+</a:t>
            </a:r>
            <a:r>
              <a:rPr lang="en-US" sz="1200" dirty="0">
                <a:latin typeface="Calibri" pitchFamily="34" charset="0"/>
              </a:rPr>
              <a:t> + V</a:t>
            </a:r>
            <a:r>
              <a:rPr lang="en-US" sz="1200" baseline="-25000" dirty="0">
                <a:latin typeface="Calibri" pitchFamily="34" charset="0"/>
              </a:rPr>
              <a:t>o</a:t>
            </a:r>
            <a:r>
              <a:rPr lang="en-US" sz="1200" baseline="30000" dirty="0">
                <a:latin typeface="Times New Roman" pitchFamily="18" charset="0"/>
              </a:rPr>
              <a:t>-</a:t>
            </a:r>
            <a:r>
              <a:rPr lang="en-US" sz="1200" dirty="0">
                <a:latin typeface="Calibri" pitchFamily="34" charset="0"/>
              </a:rPr>
              <a:t>  = V</a:t>
            </a:r>
            <a:r>
              <a:rPr lang="en-US" sz="1200" baseline="-25000" dirty="0">
                <a:latin typeface="Calibri" pitchFamily="34" charset="0"/>
              </a:rPr>
              <a:t>o</a:t>
            </a:r>
            <a:r>
              <a:rPr lang="en-US" sz="1200" baseline="30000" dirty="0">
                <a:latin typeface="Calibri" pitchFamily="34" charset="0"/>
              </a:rPr>
              <a:t>+</a:t>
            </a:r>
            <a:r>
              <a:rPr lang="en-US" sz="1200" dirty="0">
                <a:latin typeface="Calibri" pitchFamily="34" charset="0"/>
              </a:rPr>
              <a:t>(1 + </a:t>
            </a:r>
            <a:r>
              <a:rPr lang="en-US" sz="1200" dirty="0">
                <a:latin typeface="Symbol" pitchFamily="18" charset="2"/>
              </a:rPr>
              <a:t>G</a:t>
            </a:r>
            <a:r>
              <a:rPr lang="en-US" sz="1200" dirty="0">
                <a:latin typeface="Calibri" pitchFamily="34" charset="0"/>
              </a:rPr>
              <a:t>) </a:t>
            </a:r>
            <a:endParaRPr lang="en-US" sz="1200" dirty="0">
              <a:latin typeface="Times New Roman" pitchFamily="18" charset="0"/>
            </a:endParaRPr>
          </a:p>
          <a:p>
            <a:endParaRPr lang="en-US" dirty="0"/>
          </a:p>
        </p:txBody>
      </p:sp>
      <p:sp>
        <p:nvSpPr>
          <p:cNvPr id="86064" name="Text Box 48"/>
          <p:cNvSpPr txBox="1">
            <a:spLocks noChangeArrowheads="1"/>
          </p:cNvSpPr>
          <p:nvPr/>
        </p:nvSpPr>
        <p:spPr bwMode="auto">
          <a:xfrm>
            <a:off x="2438400" y="4610100"/>
            <a:ext cx="1752600" cy="266700"/>
          </a:xfrm>
          <a:prstGeom prst="rect">
            <a:avLst/>
          </a:prstGeom>
          <a:solidFill>
            <a:srgbClr val="0070A0">
              <a:alpha val="10000"/>
            </a:srgbClr>
          </a:solidFill>
          <a:ln w="9525">
            <a:noFill/>
            <a:miter lim="800000"/>
            <a:headEnd/>
            <a:tailEnd/>
          </a:ln>
        </p:spPr>
        <p:txBody>
          <a:bodyPr/>
          <a:lstStyle/>
          <a:p>
            <a:pPr algn="ctr">
              <a:spcAft>
                <a:spcPts val="1000"/>
              </a:spcAft>
              <a:defRPr/>
            </a:pPr>
            <a:r>
              <a:rPr lang="en-US" sz="1200" b="1" dirty="0" smtClean="0">
                <a:latin typeface="+mn-lt"/>
              </a:rPr>
              <a:t>open-circuit </a:t>
            </a:r>
            <a:r>
              <a:rPr lang="en-US" sz="1200" b="1" dirty="0">
                <a:latin typeface="+mn-lt"/>
              </a:rPr>
              <a:t>load</a:t>
            </a:r>
          </a:p>
          <a:p>
            <a:pPr>
              <a:defRPr/>
            </a:pPr>
            <a:endParaRPr lang="en-US" dirty="0">
              <a:latin typeface="Arial" pitchFamily="34" charset="0"/>
            </a:endParaRPr>
          </a:p>
        </p:txBody>
      </p:sp>
      <p:sp>
        <p:nvSpPr>
          <p:cNvPr id="66602" name="Text Box 49"/>
          <p:cNvSpPr txBox="1">
            <a:spLocks noChangeArrowheads="1"/>
          </p:cNvSpPr>
          <p:nvPr/>
        </p:nvSpPr>
        <p:spPr bwMode="auto">
          <a:xfrm>
            <a:off x="838200" y="5753100"/>
            <a:ext cx="1295400" cy="4953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66603" name="Line 50"/>
          <p:cNvSpPr>
            <a:spLocks noChangeShapeType="1"/>
          </p:cNvSpPr>
          <p:nvPr/>
        </p:nvSpPr>
        <p:spPr bwMode="auto">
          <a:xfrm flipV="1">
            <a:off x="685800" y="5524500"/>
            <a:ext cx="1066800" cy="0"/>
          </a:xfrm>
          <a:prstGeom prst="line">
            <a:avLst/>
          </a:prstGeom>
          <a:noFill/>
          <a:ln w="9525">
            <a:solidFill>
              <a:srgbClr val="000000"/>
            </a:solidFill>
            <a:round/>
            <a:headEnd type="arrow" w="med" len="med"/>
            <a:tailEnd type="arrow" w="med" len="med"/>
          </a:ln>
        </p:spPr>
        <p:txBody>
          <a:bodyPr/>
          <a:lstStyle/>
          <a:p>
            <a:endParaRPr lang="en-US"/>
          </a:p>
        </p:txBody>
      </p:sp>
      <p:sp>
        <p:nvSpPr>
          <p:cNvPr id="66604" name="Line 51"/>
          <p:cNvSpPr>
            <a:spLocks noChangeShapeType="1"/>
          </p:cNvSpPr>
          <p:nvPr/>
        </p:nvSpPr>
        <p:spPr bwMode="auto">
          <a:xfrm>
            <a:off x="1752600" y="5410200"/>
            <a:ext cx="0" cy="230188"/>
          </a:xfrm>
          <a:prstGeom prst="line">
            <a:avLst/>
          </a:prstGeom>
          <a:noFill/>
          <a:ln w="9525">
            <a:solidFill>
              <a:srgbClr val="000000"/>
            </a:solidFill>
            <a:round/>
            <a:headEnd/>
            <a:tailEnd/>
          </a:ln>
        </p:spPr>
        <p:txBody>
          <a:bodyPr/>
          <a:lstStyle/>
          <a:p>
            <a:endParaRPr lang="en-US"/>
          </a:p>
        </p:txBody>
      </p:sp>
      <p:sp>
        <p:nvSpPr>
          <p:cNvPr id="66605" name="Line 10"/>
          <p:cNvSpPr>
            <a:spLocks noChangeShapeType="1"/>
          </p:cNvSpPr>
          <p:nvPr/>
        </p:nvSpPr>
        <p:spPr bwMode="auto">
          <a:xfrm>
            <a:off x="3810000" y="2667000"/>
            <a:ext cx="1676400" cy="1905000"/>
          </a:xfrm>
          <a:prstGeom prst="line">
            <a:avLst/>
          </a:prstGeom>
          <a:noFill/>
          <a:ln w="25400" cap="rnd">
            <a:solidFill>
              <a:srgbClr val="C00000"/>
            </a:solidFill>
            <a:round/>
            <a:headEnd type="none" w="lg" len="med"/>
            <a:tailEnd type="stealth" w="lg" len="med"/>
          </a:ln>
        </p:spPr>
        <p:txBody>
          <a:bodyPr/>
          <a:lstStyle/>
          <a:p>
            <a:endParaRPr lang="en-US"/>
          </a:p>
        </p:txBody>
      </p:sp>
      <p:sp>
        <p:nvSpPr>
          <p:cNvPr id="87" name="Text Box 18"/>
          <p:cNvSpPr txBox="1">
            <a:spLocks noChangeArrowheads="1"/>
          </p:cNvSpPr>
          <p:nvPr/>
        </p:nvSpPr>
        <p:spPr bwMode="auto">
          <a:xfrm>
            <a:off x="5562600" y="4648200"/>
            <a:ext cx="1066800" cy="228600"/>
          </a:xfrm>
          <a:prstGeom prst="rect">
            <a:avLst/>
          </a:prstGeom>
          <a:solidFill>
            <a:srgbClr val="FFFFFF"/>
          </a:solidFill>
          <a:ln w="9525">
            <a:noFill/>
            <a:miter lim="800000"/>
            <a:headEnd/>
            <a:tailEnd/>
          </a:ln>
        </p:spPr>
        <p:txBody>
          <a:bodyPr/>
          <a:lstStyle/>
          <a:p>
            <a:pPr>
              <a:spcAft>
                <a:spcPts val="1000"/>
              </a:spcAft>
              <a:defRPr/>
            </a:pPr>
            <a:r>
              <a:rPr lang="en-US" sz="1200" b="1" dirty="0">
                <a:latin typeface="+mn-lt"/>
              </a:rPr>
              <a:t>Load detail</a:t>
            </a:r>
          </a:p>
        </p:txBody>
      </p:sp>
      <p:sp>
        <p:nvSpPr>
          <p:cNvPr id="47" name="Slide Number Placeholder 46"/>
          <p:cNvSpPr>
            <a:spLocks noGrp="1"/>
          </p:cNvSpPr>
          <p:nvPr>
            <p:ph type="sldNum" sz="quarter" idx="12"/>
          </p:nvPr>
        </p:nvSpPr>
        <p:spPr/>
        <p:txBody>
          <a:bodyPr/>
          <a:lstStyle/>
          <a:p>
            <a:pPr>
              <a:defRPr/>
            </a:pPr>
            <a:fld id="{983A4D4D-F038-4B1A-A00F-00DE9D7543D3}"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algn="l" eaLnBrk="1" hangingPunct="1"/>
            <a:r>
              <a:rPr lang="en-US" sz="3200" smtClean="0">
                <a:solidFill>
                  <a:schemeClr val="tx1"/>
                </a:solidFill>
              </a:rPr>
              <a:t>Transmission line and wave equations</a:t>
            </a:r>
            <a:r>
              <a:rPr lang="en-US" sz="3200" smtClean="0">
                <a:solidFill>
                  <a:srgbClr val="1C1C1C"/>
                </a:solidFill>
              </a:rPr>
              <a:t> </a:t>
            </a:r>
          </a:p>
        </p:txBody>
      </p:sp>
      <p:sp>
        <p:nvSpPr>
          <p:cNvPr id="8198" name="Rectangle 3"/>
          <p:cNvSpPr>
            <a:spLocks noGrp="1" noChangeArrowheads="1"/>
          </p:cNvSpPr>
          <p:nvPr>
            <p:ph type="body" sz="half" idx="1"/>
          </p:nvPr>
        </p:nvSpPr>
        <p:spPr>
          <a:xfrm>
            <a:off x="609600" y="1600200"/>
            <a:ext cx="7162800" cy="685800"/>
          </a:xfrm>
        </p:spPr>
        <p:txBody>
          <a:bodyPr/>
          <a:lstStyle/>
          <a:p>
            <a:pPr eaLnBrk="1" hangingPunct="1"/>
            <a:r>
              <a:rPr lang="en-US" sz="1400" smtClean="0">
                <a:solidFill>
                  <a:srgbClr val="003399"/>
                </a:solidFill>
              </a:rPr>
              <a:t>Joule loss &amp; magnetic flux ~ resistance per-unit -length (p.u.l) and inductance p.u.l.</a:t>
            </a:r>
          </a:p>
          <a:p>
            <a:pPr eaLnBrk="1" hangingPunct="1"/>
            <a:r>
              <a:rPr lang="en-US" sz="1400" smtClean="0">
                <a:solidFill>
                  <a:srgbClr val="003399"/>
                </a:solidFill>
              </a:rPr>
              <a:t>Dielectric loss &amp; electric flux ~ conductance p.u.l. and capacitance p.u.l.</a:t>
            </a:r>
            <a:endParaRPr lang="en-US" sz="2000" smtClean="0">
              <a:solidFill>
                <a:srgbClr val="003399"/>
              </a:solidFill>
            </a:endParaRPr>
          </a:p>
        </p:txBody>
      </p:sp>
      <p:graphicFrame>
        <p:nvGraphicFramePr>
          <p:cNvPr id="8194"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8194" name="Drawing" r:id="rId4" imgW="6564240" imgH="303480" progId="Canvas.Drawing.X">
              <p:embed/>
            </p:oleObj>
          </a:graphicData>
        </a:graphic>
      </p:graphicFrame>
      <p:sp>
        <p:nvSpPr>
          <p:cNvPr id="8199"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8200"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8201"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8202"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graphicFrame>
        <p:nvGraphicFramePr>
          <p:cNvPr id="8195" name="Object 17"/>
          <p:cNvGraphicFramePr>
            <a:graphicFrameLocks noChangeAspect="1"/>
          </p:cNvGraphicFramePr>
          <p:nvPr>
            <p:ph sz="quarter" idx="3"/>
          </p:nvPr>
        </p:nvGraphicFramePr>
        <p:xfrm>
          <a:off x="1216025" y="4364038"/>
          <a:ext cx="6835775" cy="2146300"/>
        </p:xfrm>
        <a:graphic>
          <a:graphicData uri="http://schemas.openxmlformats.org/presentationml/2006/ole">
            <p:oleObj spid="_x0000_s8195" name="Equation" r:id="rId5" imgW="6794280" imgH="2133360" progId="Equation.DSMT4">
              <p:embed/>
            </p:oleObj>
          </a:graphicData>
        </a:graphic>
      </p:graphicFrame>
      <p:graphicFrame>
        <p:nvGraphicFramePr>
          <p:cNvPr id="8196" name="Object 21"/>
          <p:cNvGraphicFramePr>
            <a:graphicFrameLocks noChangeAspect="1"/>
          </p:cNvGraphicFramePr>
          <p:nvPr>
            <p:ph sz="quarter" idx="2"/>
          </p:nvPr>
        </p:nvGraphicFramePr>
        <p:xfrm>
          <a:off x="762000" y="2247900"/>
          <a:ext cx="7696200" cy="2019300"/>
        </p:xfrm>
        <a:graphic>
          <a:graphicData uri="http://schemas.openxmlformats.org/presentationml/2006/ole">
            <p:oleObj spid="_x0000_s8196" name="Drawing" r:id="rId6" imgW="8040600" imgH="2109240" progId="Canvas.Drawing.X">
              <p:embed/>
            </p:oleObj>
          </a:graphicData>
        </a:graphic>
      </p:graphicFrame>
      <p:sp>
        <p:nvSpPr>
          <p:cNvPr id="11" name="Slide Number Placeholder 10"/>
          <p:cNvSpPr>
            <a:spLocks noGrp="1"/>
          </p:cNvSpPr>
          <p:nvPr>
            <p:ph type="sldNum" sz="quarter" idx="12"/>
          </p:nvPr>
        </p:nvSpPr>
        <p:spPr/>
        <p:txBody>
          <a:bodyPr/>
          <a:lstStyle/>
          <a:p>
            <a:pPr>
              <a:defRPr/>
            </a:pPr>
            <a:fld id="{3AE8F6FF-D1B7-40B2-9981-CE9A3DE48CA0}"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sz="quarter"/>
          </p:nvPr>
        </p:nvSpPr>
        <p:spPr>
          <a:xfrm>
            <a:off x="457200" y="0"/>
            <a:ext cx="8229600" cy="762000"/>
          </a:xfrm>
        </p:spPr>
        <p:txBody>
          <a:bodyPr/>
          <a:lstStyle/>
          <a:p>
            <a:pPr algn="l" eaLnBrk="1" hangingPunct="1"/>
            <a:r>
              <a:rPr lang="en-US" sz="2800" smtClean="0">
                <a:solidFill>
                  <a:schemeClr val="tx1"/>
                </a:solidFill>
              </a:rPr>
              <a:t>Measurement 2</a:t>
            </a:r>
          </a:p>
        </p:txBody>
      </p:sp>
      <p:graphicFrame>
        <p:nvGraphicFramePr>
          <p:cNvPr id="67586" name="Object 6"/>
          <p:cNvGraphicFramePr>
            <a:graphicFrameLocks noChangeAspect="1"/>
          </p:cNvGraphicFramePr>
          <p:nvPr>
            <p:ph idx="4294967295"/>
          </p:nvPr>
        </p:nvGraphicFramePr>
        <p:xfrm>
          <a:off x="285750" y="609600"/>
          <a:ext cx="7410450" cy="228600"/>
        </p:xfrm>
        <a:graphic>
          <a:graphicData uri="http://schemas.openxmlformats.org/presentationml/2006/ole">
            <p:oleObj spid="_x0000_s67586" name="Drawing" r:id="rId3" imgW="6564240" imgH="303480" progId="Canvas.Drawing.X">
              <p:embed/>
            </p:oleObj>
          </a:graphicData>
        </a:graphic>
      </p:graphicFrame>
      <p:sp>
        <p:nvSpPr>
          <p:cNvPr id="67588"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7589"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7590"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7591"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67592" name="Picture 3" descr="10 ohm-grey trace"/>
          <p:cNvPicPr>
            <a:picLocks noChangeAspect="1" noChangeArrowheads="1"/>
          </p:cNvPicPr>
          <p:nvPr/>
        </p:nvPicPr>
        <p:blipFill>
          <a:blip r:embed="rId4" cstate="print"/>
          <a:srcRect/>
          <a:stretch>
            <a:fillRect/>
          </a:stretch>
        </p:blipFill>
        <p:spPr bwMode="auto">
          <a:xfrm>
            <a:off x="457200" y="990600"/>
            <a:ext cx="3867150" cy="2867025"/>
          </a:xfrm>
          <a:prstGeom prst="rect">
            <a:avLst/>
          </a:prstGeom>
          <a:solidFill>
            <a:srgbClr val="0070A0">
              <a:alpha val="10196"/>
            </a:srgbClr>
          </a:solidFill>
          <a:ln w="9525">
            <a:noFill/>
            <a:miter lim="800000"/>
            <a:headEnd/>
            <a:tailEnd/>
          </a:ln>
        </p:spPr>
      </p:pic>
      <p:sp>
        <p:nvSpPr>
          <p:cNvPr id="67593" name="Text Box 4"/>
          <p:cNvSpPr txBox="1">
            <a:spLocks noChangeArrowheads="1"/>
          </p:cNvSpPr>
          <p:nvPr/>
        </p:nvSpPr>
        <p:spPr bwMode="auto">
          <a:xfrm>
            <a:off x="1143000" y="1066800"/>
            <a:ext cx="1295400" cy="304800"/>
          </a:xfrm>
          <a:prstGeom prst="rect">
            <a:avLst/>
          </a:prstGeom>
          <a:noFill/>
          <a:ln w="9525">
            <a:noFill/>
            <a:miter lim="800000"/>
            <a:headEnd/>
            <a:tailEnd/>
          </a:ln>
        </p:spPr>
        <p:txBody>
          <a:bodyPr/>
          <a:lstStyle/>
          <a:p>
            <a:pPr algn="ctr"/>
            <a:r>
              <a:rPr lang="en-US" sz="1200">
                <a:latin typeface="Calibri" pitchFamily="34" charset="0"/>
              </a:rPr>
              <a:t>peak due to L</a:t>
            </a:r>
            <a:r>
              <a:rPr lang="en-US" sz="1200" baseline="-25000">
                <a:latin typeface="Calibri" pitchFamily="34" charset="0"/>
              </a:rPr>
              <a:t>eq</a:t>
            </a:r>
            <a:endParaRPr lang="en-US" sz="1200"/>
          </a:p>
        </p:txBody>
      </p:sp>
      <p:sp>
        <p:nvSpPr>
          <p:cNvPr id="67594" name="Text Box 5"/>
          <p:cNvSpPr txBox="1">
            <a:spLocks noChangeArrowheads="1"/>
          </p:cNvSpPr>
          <p:nvPr/>
        </p:nvSpPr>
        <p:spPr bwMode="auto">
          <a:xfrm>
            <a:off x="2438400" y="2163763"/>
            <a:ext cx="1858963" cy="3429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7595" name="Line 6"/>
          <p:cNvSpPr>
            <a:spLocks noChangeShapeType="1"/>
          </p:cNvSpPr>
          <p:nvPr/>
        </p:nvSpPr>
        <p:spPr bwMode="auto">
          <a:xfrm>
            <a:off x="808038" y="2635250"/>
            <a:ext cx="0" cy="228600"/>
          </a:xfrm>
          <a:prstGeom prst="line">
            <a:avLst/>
          </a:prstGeom>
          <a:noFill/>
          <a:ln w="9525">
            <a:solidFill>
              <a:srgbClr val="000000"/>
            </a:solidFill>
            <a:round/>
            <a:headEnd/>
            <a:tailEnd/>
          </a:ln>
        </p:spPr>
        <p:txBody>
          <a:bodyPr/>
          <a:lstStyle/>
          <a:p>
            <a:endParaRPr lang="en-US"/>
          </a:p>
        </p:txBody>
      </p:sp>
      <p:sp>
        <p:nvSpPr>
          <p:cNvPr id="67596" name="Line 7"/>
          <p:cNvSpPr>
            <a:spLocks noChangeShapeType="1"/>
          </p:cNvSpPr>
          <p:nvPr/>
        </p:nvSpPr>
        <p:spPr bwMode="auto">
          <a:xfrm>
            <a:off x="1874838" y="2628900"/>
            <a:ext cx="0" cy="228600"/>
          </a:xfrm>
          <a:prstGeom prst="line">
            <a:avLst/>
          </a:prstGeom>
          <a:noFill/>
          <a:ln w="9525">
            <a:solidFill>
              <a:srgbClr val="000000"/>
            </a:solidFill>
            <a:round/>
            <a:headEnd/>
            <a:tailEnd/>
          </a:ln>
        </p:spPr>
        <p:txBody>
          <a:bodyPr/>
          <a:lstStyle/>
          <a:p>
            <a:endParaRPr lang="en-US"/>
          </a:p>
        </p:txBody>
      </p:sp>
      <p:sp>
        <p:nvSpPr>
          <p:cNvPr id="67597" name="Text Box 8"/>
          <p:cNvSpPr txBox="1">
            <a:spLocks noChangeArrowheads="1"/>
          </p:cNvSpPr>
          <p:nvPr/>
        </p:nvSpPr>
        <p:spPr bwMode="auto">
          <a:xfrm>
            <a:off x="762000" y="1706563"/>
            <a:ext cx="1265238"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=V</a:t>
            </a:r>
            <a:r>
              <a:rPr lang="en-US" sz="1200" baseline="-25000">
                <a:latin typeface="Calibri" pitchFamily="34" charset="0"/>
              </a:rPr>
              <a:t>o</a:t>
            </a:r>
            <a:r>
              <a:rPr lang="en-US" sz="1200" baseline="30000">
                <a:latin typeface="Calibri" pitchFamily="34" charset="0"/>
              </a:rPr>
              <a:t>+</a:t>
            </a:r>
            <a:r>
              <a:rPr lang="en-US" sz="1200">
                <a:latin typeface="Calibri" pitchFamily="34" charset="0"/>
              </a:rPr>
              <a:t>=250 mV</a:t>
            </a:r>
            <a:endParaRPr lang="en-US" sz="1200"/>
          </a:p>
        </p:txBody>
      </p:sp>
      <p:sp>
        <p:nvSpPr>
          <p:cNvPr id="67598" name="Text Box 9"/>
          <p:cNvSpPr txBox="1">
            <a:spLocks noChangeArrowheads="1"/>
          </p:cNvSpPr>
          <p:nvPr/>
        </p:nvSpPr>
        <p:spPr bwMode="auto">
          <a:xfrm>
            <a:off x="914400" y="2735263"/>
            <a:ext cx="1020763" cy="465137"/>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101387" name="Text Box 11"/>
          <p:cNvSpPr txBox="1">
            <a:spLocks noChangeArrowheads="1"/>
          </p:cNvSpPr>
          <p:nvPr/>
        </p:nvSpPr>
        <p:spPr bwMode="auto">
          <a:xfrm>
            <a:off x="2590800" y="1219201"/>
            <a:ext cx="16764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 </a:t>
            </a:r>
            <a:r>
              <a:rPr lang="en-US" sz="1200" b="1" dirty="0">
                <a:latin typeface="Symbol" pitchFamily="18" charset="2"/>
              </a:rPr>
              <a:t>W</a:t>
            </a:r>
            <a:r>
              <a:rPr lang="en-US" sz="1200" b="1" dirty="0">
                <a:latin typeface="+mn-lt"/>
              </a:rPr>
              <a:t> resistor</a:t>
            </a:r>
          </a:p>
          <a:p>
            <a:pPr>
              <a:defRPr/>
            </a:pPr>
            <a:endParaRPr lang="en-US" dirty="0">
              <a:latin typeface="Arial" pitchFamily="34" charset="0"/>
            </a:endParaRPr>
          </a:p>
        </p:txBody>
      </p:sp>
      <p:sp>
        <p:nvSpPr>
          <p:cNvPr id="67600" name="Line 12"/>
          <p:cNvSpPr>
            <a:spLocks noChangeShapeType="1"/>
          </p:cNvSpPr>
          <p:nvPr/>
        </p:nvSpPr>
        <p:spPr bwMode="auto">
          <a:xfrm flipV="1">
            <a:off x="838200" y="2743200"/>
            <a:ext cx="1066800" cy="0"/>
          </a:xfrm>
          <a:prstGeom prst="line">
            <a:avLst/>
          </a:prstGeom>
          <a:noFill/>
          <a:ln w="9525">
            <a:solidFill>
              <a:srgbClr val="000000"/>
            </a:solidFill>
            <a:round/>
            <a:headEnd type="arrow" w="med" len="med"/>
            <a:tailEnd type="arrow" w="med" len="med"/>
          </a:ln>
        </p:spPr>
        <p:txBody>
          <a:bodyPr/>
          <a:lstStyle/>
          <a:p>
            <a:endParaRPr lang="en-US"/>
          </a:p>
        </p:txBody>
      </p:sp>
      <p:pic>
        <p:nvPicPr>
          <p:cNvPr id="67601" name="Picture 13" descr="100 ohm - 100 pf -grey trace"/>
          <p:cNvPicPr>
            <a:picLocks noChangeAspect="1" noChangeArrowheads="1"/>
          </p:cNvPicPr>
          <p:nvPr/>
        </p:nvPicPr>
        <p:blipFill>
          <a:blip r:embed="rId5" cstate="print"/>
          <a:srcRect/>
          <a:stretch>
            <a:fillRect/>
          </a:stretch>
        </p:blipFill>
        <p:spPr bwMode="auto">
          <a:xfrm>
            <a:off x="4800600" y="3276600"/>
            <a:ext cx="3886200" cy="3133725"/>
          </a:xfrm>
          <a:prstGeom prst="rect">
            <a:avLst/>
          </a:prstGeom>
          <a:noFill/>
          <a:ln w="9525">
            <a:noFill/>
            <a:miter lim="800000"/>
            <a:headEnd/>
            <a:tailEnd/>
          </a:ln>
        </p:spPr>
      </p:pic>
      <p:sp>
        <p:nvSpPr>
          <p:cNvPr id="67602" name="Text Box 14"/>
          <p:cNvSpPr txBox="1">
            <a:spLocks noChangeArrowheads="1"/>
          </p:cNvSpPr>
          <p:nvPr/>
        </p:nvSpPr>
        <p:spPr bwMode="auto">
          <a:xfrm>
            <a:off x="4343400" y="3810000"/>
            <a:ext cx="13716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endParaRPr lang="en-US" sz="1200"/>
          </a:p>
        </p:txBody>
      </p:sp>
      <p:sp>
        <p:nvSpPr>
          <p:cNvPr id="67603" name="Text Box 15"/>
          <p:cNvSpPr txBox="1">
            <a:spLocks noChangeArrowheads="1"/>
          </p:cNvSpPr>
          <p:nvPr/>
        </p:nvSpPr>
        <p:spPr bwMode="auto">
          <a:xfrm>
            <a:off x="4800600" y="3352800"/>
            <a:ext cx="1295400" cy="342900"/>
          </a:xfrm>
          <a:prstGeom prst="rect">
            <a:avLst/>
          </a:prstGeom>
          <a:noFill/>
          <a:ln w="9525">
            <a:noFill/>
            <a:miter lim="800000"/>
            <a:headEnd/>
            <a:tailEnd/>
          </a:ln>
        </p:spPr>
        <p:txBody>
          <a:bodyPr/>
          <a:lstStyle/>
          <a:p>
            <a:pPr algn="ctr">
              <a:spcAft>
                <a:spcPts val="1000"/>
              </a:spcAft>
            </a:pPr>
            <a:r>
              <a:rPr lang="en-US" sz="1200">
                <a:latin typeface="Calibri" pitchFamily="34" charset="0"/>
              </a:rPr>
              <a:t>peak due to L</a:t>
            </a:r>
            <a:r>
              <a:rPr lang="en-US" sz="1200" baseline="-25000">
                <a:latin typeface="Calibri" pitchFamily="34" charset="0"/>
              </a:rPr>
              <a:t>eq</a:t>
            </a:r>
            <a:endParaRPr lang="en-US" sz="1200"/>
          </a:p>
        </p:txBody>
      </p:sp>
      <p:sp>
        <p:nvSpPr>
          <p:cNvPr id="101392" name="Text Box 16"/>
          <p:cNvSpPr txBox="1">
            <a:spLocks noChangeArrowheads="1"/>
          </p:cNvSpPr>
          <p:nvPr/>
        </p:nvSpPr>
        <p:spPr bwMode="auto">
          <a:xfrm>
            <a:off x="6858000" y="3276600"/>
            <a:ext cx="17526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100 </a:t>
            </a:r>
            <a:r>
              <a:rPr lang="en-US" sz="1200" b="1" dirty="0">
                <a:latin typeface="Symbol" pitchFamily="18" charset="2"/>
              </a:rPr>
              <a:t>W</a:t>
            </a:r>
            <a:r>
              <a:rPr lang="en-US" sz="1200" b="1" dirty="0">
                <a:latin typeface="+mn-lt"/>
              </a:rPr>
              <a:t> || 100 pF</a:t>
            </a:r>
          </a:p>
          <a:p>
            <a:pPr>
              <a:defRPr/>
            </a:pPr>
            <a:endParaRPr lang="en-US" dirty="0">
              <a:latin typeface="Arial" pitchFamily="34" charset="0"/>
            </a:endParaRPr>
          </a:p>
        </p:txBody>
      </p:sp>
      <p:sp>
        <p:nvSpPr>
          <p:cNvPr id="67605" name="Text Box 17"/>
          <p:cNvSpPr txBox="1">
            <a:spLocks noChangeArrowheads="1"/>
          </p:cNvSpPr>
          <p:nvPr/>
        </p:nvSpPr>
        <p:spPr bwMode="auto">
          <a:xfrm>
            <a:off x="6858000" y="3886200"/>
            <a:ext cx="19050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7606" name="Text Box 19"/>
          <p:cNvSpPr txBox="1">
            <a:spLocks noChangeArrowheads="1"/>
          </p:cNvSpPr>
          <p:nvPr/>
        </p:nvSpPr>
        <p:spPr bwMode="auto">
          <a:xfrm>
            <a:off x="5105400" y="5181600"/>
            <a:ext cx="990600" cy="4572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67607" name="Line 20"/>
          <p:cNvSpPr>
            <a:spLocks noChangeShapeType="1"/>
          </p:cNvSpPr>
          <p:nvPr/>
        </p:nvSpPr>
        <p:spPr bwMode="auto">
          <a:xfrm flipV="1">
            <a:off x="5181600" y="5067300"/>
            <a:ext cx="381000" cy="0"/>
          </a:xfrm>
          <a:prstGeom prst="line">
            <a:avLst/>
          </a:prstGeom>
          <a:noFill/>
          <a:ln w="9525">
            <a:solidFill>
              <a:srgbClr val="000000"/>
            </a:solidFill>
            <a:round/>
            <a:headEnd type="arrow" w="med" len="med"/>
            <a:tailEnd type="arrow" w="med" len="med"/>
          </a:ln>
        </p:spPr>
        <p:txBody>
          <a:bodyPr/>
          <a:lstStyle/>
          <a:p>
            <a:endParaRPr lang="en-US"/>
          </a:p>
        </p:txBody>
      </p:sp>
      <p:sp>
        <p:nvSpPr>
          <p:cNvPr id="67608" name="Line 21"/>
          <p:cNvSpPr>
            <a:spLocks noChangeShapeType="1"/>
          </p:cNvSpPr>
          <p:nvPr/>
        </p:nvSpPr>
        <p:spPr bwMode="auto">
          <a:xfrm>
            <a:off x="5181600" y="4953000"/>
            <a:ext cx="0" cy="230188"/>
          </a:xfrm>
          <a:prstGeom prst="line">
            <a:avLst/>
          </a:prstGeom>
          <a:noFill/>
          <a:ln w="9525">
            <a:solidFill>
              <a:srgbClr val="000000"/>
            </a:solidFill>
            <a:round/>
            <a:headEnd/>
            <a:tailEnd/>
          </a:ln>
        </p:spPr>
        <p:txBody>
          <a:bodyPr/>
          <a:lstStyle/>
          <a:p>
            <a:endParaRPr lang="en-US"/>
          </a:p>
        </p:txBody>
      </p:sp>
      <p:sp>
        <p:nvSpPr>
          <p:cNvPr id="67609" name="Line 22"/>
          <p:cNvSpPr>
            <a:spLocks noChangeShapeType="1"/>
          </p:cNvSpPr>
          <p:nvPr/>
        </p:nvSpPr>
        <p:spPr bwMode="auto">
          <a:xfrm>
            <a:off x="5562600" y="4953000"/>
            <a:ext cx="0" cy="228600"/>
          </a:xfrm>
          <a:prstGeom prst="line">
            <a:avLst/>
          </a:prstGeom>
          <a:noFill/>
          <a:ln w="9525">
            <a:solidFill>
              <a:srgbClr val="000000"/>
            </a:solidFill>
            <a:round/>
            <a:headEnd/>
            <a:tailEnd/>
          </a:ln>
        </p:spPr>
        <p:txBody>
          <a:bodyPr/>
          <a:lstStyle/>
          <a:p>
            <a:endParaRPr lang="en-US"/>
          </a:p>
        </p:txBody>
      </p:sp>
      <p:sp>
        <p:nvSpPr>
          <p:cNvPr id="26" name="Slide Number Placeholder 25"/>
          <p:cNvSpPr>
            <a:spLocks noGrp="1"/>
          </p:cNvSpPr>
          <p:nvPr>
            <p:ph type="sldNum" sz="quarter" idx="12"/>
          </p:nvPr>
        </p:nvSpPr>
        <p:spPr/>
        <p:txBody>
          <a:bodyPr/>
          <a:lstStyle/>
          <a:p>
            <a:pPr>
              <a:defRPr/>
            </a:pPr>
            <a:fld id="{983A4D4D-F038-4B1A-A00F-00DE9D7543D3}"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sz="quarter"/>
          </p:nvPr>
        </p:nvSpPr>
        <p:spPr>
          <a:xfrm>
            <a:off x="457200" y="0"/>
            <a:ext cx="8229600" cy="762000"/>
          </a:xfrm>
        </p:spPr>
        <p:txBody>
          <a:bodyPr/>
          <a:lstStyle/>
          <a:p>
            <a:pPr algn="l" eaLnBrk="1" hangingPunct="1"/>
            <a:r>
              <a:rPr lang="en-US" sz="2800" smtClean="0">
                <a:solidFill>
                  <a:schemeClr val="tx1"/>
                </a:solidFill>
              </a:rPr>
              <a:t>Measurement 3</a:t>
            </a:r>
          </a:p>
        </p:txBody>
      </p:sp>
      <p:graphicFrame>
        <p:nvGraphicFramePr>
          <p:cNvPr id="68610" name="Object 6"/>
          <p:cNvGraphicFramePr>
            <a:graphicFrameLocks noChangeAspect="1"/>
          </p:cNvGraphicFramePr>
          <p:nvPr>
            <p:ph idx="4294967295"/>
          </p:nvPr>
        </p:nvGraphicFramePr>
        <p:xfrm>
          <a:off x="285750" y="609600"/>
          <a:ext cx="7410450" cy="228600"/>
        </p:xfrm>
        <a:graphic>
          <a:graphicData uri="http://schemas.openxmlformats.org/presentationml/2006/ole">
            <p:oleObj spid="_x0000_s68610" name="Drawing" r:id="rId3" imgW="6564240" imgH="303480" progId="Canvas.Drawing.X">
              <p:embed/>
            </p:oleObj>
          </a:graphicData>
        </a:graphic>
      </p:graphicFrame>
      <p:sp>
        <p:nvSpPr>
          <p:cNvPr id="68612"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8613"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8614"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8615"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68616" name="Picture 3" descr="10 ohm-grey trace"/>
          <p:cNvPicPr>
            <a:picLocks noChangeAspect="1" noChangeArrowheads="1"/>
          </p:cNvPicPr>
          <p:nvPr/>
        </p:nvPicPr>
        <p:blipFill>
          <a:blip r:embed="rId4" cstate="print"/>
          <a:srcRect/>
          <a:stretch>
            <a:fillRect/>
          </a:stretch>
        </p:blipFill>
        <p:spPr bwMode="auto">
          <a:xfrm>
            <a:off x="457200" y="990600"/>
            <a:ext cx="3867150" cy="2867025"/>
          </a:xfrm>
          <a:prstGeom prst="rect">
            <a:avLst/>
          </a:prstGeom>
          <a:solidFill>
            <a:srgbClr val="0070A0">
              <a:alpha val="10196"/>
            </a:srgbClr>
          </a:solidFill>
          <a:ln w="9525">
            <a:noFill/>
            <a:miter lim="800000"/>
            <a:headEnd/>
            <a:tailEnd/>
          </a:ln>
        </p:spPr>
      </p:pic>
      <p:sp>
        <p:nvSpPr>
          <p:cNvPr id="68617" name="Text Box 4"/>
          <p:cNvSpPr txBox="1">
            <a:spLocks noChangeArrowheads="1"/>
          </p:cNvSpPr>
          <p:nvPr/>
        </p:nvSpPr>
        <p:spPr bwMode="auto">
          <a:xfrm>
            <a:off x="1143000" y="1066800"/>
            <a:ext cx="1295400" cy="304800"/>
          </a:xfrm>
          <a:prstGeom prst="rect">
            <a:avLst/>
          </a:prstGeom>
          <a:noFill/>
          <a:ln w="9525">
            <a:noFill/>
            <a:miter lim="800000"/>
            <a:headEnd/>
            <a:tailEnd/>
          </a:ln>
        </p:spPr>
        <p:txBody>
          <a:bodyPr/>
          <a:lstStyle/>
          <a:p>
            <a:pPr algn="ctr"/>
            <a:r>
              <a:rPr lang="en-US" sz="1200">
                <a:latin typeface="Calibri" pitchFamily="34" charset="0"/>
              </a:rPr>
              <a:t>peak due to L</a:t>
            </a:r>
            <a:r>
              <a:rPr lang="en-US" sz="1200" baseline="-25000">
                <a:latin typeface="Calibri" pitchFamily="34" charset="0"/>
              </a:rPr>
              <a:t>eq</a:t>
            </a:r>
            <a:endParaRPr lang="en-US" sz="1200"/>
          </a:p>
        </p:txBody>
      </p:sp>
      <p:sp>
        <p:nvSpPr>
          <p:cNvPr id="68618" name="Text Box 5"/>
          <p:cNvSpPr txBox="1">
            <a:spLocks noChangeArrowheads="1"/>
          </p:cNvSpPr>
          <p:nvPr/>
        </p:nvSpPr>
        <p:spPr bwMode="auto">
          <a:xfrm>
            <a:off x="2438400" y="2163763"/>
            <a:ext cx="1858963" cy="3429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8619" name="Line 6"/>
          <p:cNvSpPr>
            <a:spLocks noChangeShapeType="1"/>
          </p:cNvSpPr>
          <p:nvPr/>
        </p:nvSpPr>
        <p:spPr bwMode="auto">
          <a:xfrm>
            <a:off x="808038" y="2635250"/>
            <a:ext cx="0" cy="228600"/>
          </a:xfrm>
          <a:prstGeom prst="line">
            <a:avLst/>
          </a:prstGeom>
          <a:noFill/>
          <a:ln w="9525">
            <a:solidFill>
              <a:srgbClr val="000000"/>
            </a:solidFill>
            <a:round/>
            <a:headEnd/>
            <a:tailEnd/>
          </a:ln>
        </p:spPr>
        <p:txBody>
          <a:bodyPr/>
          <a:lstStyle/>
          <a:p>
            <a:endParaRPr lang="en-US"/>
          </a:p>
        </p:txBody>
      </p:sp>
      <p:sp>
        <p:nvSpPr>
          <p:cNvPr id="68620" name="Line 7"/>
          <p:cNvSpPr>
            <a:spLocks noChangeShapeType="1"/>
          </p:cNvSpPr>
          <p:nvPr/>
        </p:nvSpPr>
        <p:spPr bwMode="auto">
          <a:xfrm>
            <a:off x="1874838" y="2628900"/>
            <a:ext cx="0" cy="228600"/>
          </a:xfrm>
          <a:prstGeom prst="line">
            <a:avLst/>
          </a:prstGeom>
          <a:noFill/>
          <a:ln w="9525">
            <a:solidFill>
              <a:srgbClr val="000000"/>
            </a:solidFill>
            <a:round/>
            <a:headEnd/>
            <a:tailEnd/>
          </a:ln>
        </p:spPr>
        <p:txBody>
          <a:bodyPr/>
          <a:lstStyle/>
          <a:p>
            <a:endParaRPr lang="en-US"/>
          </a:p>
        </p:txBody>
      </p:sp>
      <p:sp>
        <p:nvSpPr>
          <p:cNvPr id="68621" name="Text Box 8"/>
          <p:cNvSpPr txBox="1">
            <a:spLocks noChangeArrowheads="1"/>
          </p:cNvSpPr>
          <p:nvPr/>
        </p:nvSpPr>
        <p:spPr bwMode="auto">
          <a:xfrm>
            <a:off x="762000" y="1706563"/>
            <a:ext cx="1265238"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=V</a:t>
            </a:r>
            <a:r>
              <a:rPr lang="en-US" sz="1200" baseline="-25000">
                <a:latin typeface="Calibri" pitchFamily="34" charset="0"/>
              </a:rPr>
              <a:t>o</a:t>
            </a:r>
            <a:r>
              <a:rPr lang="en-US" sz="1200" baseline="30000">
                <a:latin typeface="Calibri" pitchFamily="34" charset="0"/>
              </a:rPr>
              <a:t>+</a:t>
            </a:r>
            <a:r>
              <a:rPr lang="en-US" sz="1200">
                <a:latin typeface="Calibri" pitchFamily="34" charset="0"/>
              </a:rPr>
              <a:t>=250 mV</a:t>
            </a:r>
            <a:endParaRPr lang="en-US" sz="1200"/>
          </a:p>
        </p:txBody>
      </p:sp>
      <p:sp>
        <p:nvSpPr>
          <p:cNvPr id="68622" name="Text Box 9"/>
          <p:cNvSpPr txBox="1">
            <a:spLocks noChangeArrowheads="1"/>
          </p:cNvSpPr>
          <p:nvPr/>
        </p:nvSpPr>
        <p:spPr bwMode="auto">
          <a:xfrm>
            <a:off x="914400" y="2735263"/>
            <a:ext cx="1020763" cy="465137"/>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101387" name="Text Box 11"/>
          <p:cNvSpPr txBox="1">
            <a:spLocks noChangeArrowheads="1"/>
          </p:cNvSpPr>
          <p:nvPr/>
        </p:nvSpPr>
        <p:spPr bwMode="auto">
          <a:xfrm>
            <a:off x="2590800" y="1219201"/>
            <a:ext cx="16764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 </a:t>
            </a:r>
            <a:r>
              <a:rPr lang="en-US" sz="1200" b="1" dirty="0">
                <a:latin typeface="Symbol" pitchFamily="18" charset="2"/>
              </a:rPr>
              <a:t>W</a:t>
            </a:r>
            <a:r>
              <a:rPr lang="en-US" sz="1200" b="1" dirty="0">
                <a:latin typeface="+mn-lt"/>
              </a:rPr>
              <a:t> resistor</a:t>
            </a:r>
          </a:p>
          <a:p>
            <a:pPr>
              <a:defRPr/>
            </a:pPr>
            <a:endParaRPr lang="en-US" dirty="0">
              <a:latin typeface="Arial" pitchFamily="34" charset="0"/>
            </a:endParaRPr>
          </a:p>
        </p:txBody>
      </p:sp>
      <p:sp>
        <p:nvSpPr>
          <p:cNvPr id="68624" name="Line 12"/>
          <p:cNvSpPr>
            <a:spLocks noChangeShapeType="1"/>
          </p:cNvSpPr>
          <p:nvPr/>
        </p:nvSpPr>
        <p:spPr bwMode="auto">
          <a:xfrm flipV="1">
            <a:off x="838200" y="2743200"/>
            <a:ext cx="1066800" cy="0"/>
          </a:xfrm>
          <a:prstGeom prst="line">
            <a:avLst/>
          </a:prstGeom>
          <a:noFill/>
          <a:ln w="9525">
            <a:solidFill>
              <a:srgbClr val="000000"/>
            </a:solidFill>
            <a:round/>
            <a:headEnd type="arrow" w="med" len="med"/>
            <a:tailEnd type="arrow" w="med" len="med"/>
          </a:ln>
        </p:spPr>
        <p:txBody>
          <a:bodyPr/>
          <a:lstStyle/>
          <a:p>
            <a:endParaRPr lang="en-US"/>
          </a:p>
        </p:txBody>
      </p:sp>
      <p:pic>
        <p:nvPicPr>
          <p:cNvPr id="68625" name="Picture 13" descr="100 ohm - 100 pf -grey trace"/>
          <p:cNvPicPr>
            <a:picLocks noChangeAspect="1" noChangeArrowheads="1"/>
          </p:cNvPicPr>
          <p:nvPr/>
        </p:nvPicPr>
        <p:blipFill>
          <a:blip r:embed="rId5" cstate="print"/>
          <a:srcRect/>
          <a:stretch>
            <a:fillRect/>
          </a:stretch>
        </p:blipFill>
        <p:spPr bwMode="auto">
          <a:xfrm>
            <a:off x="4800600" y="3276600"/>
            <a:ext cx="3886200" cy="3133725"/>
          </a:xfrm>
          <a:prstGeom prst="rect">
            <a:avLst/>
          </a:prstGeom>
          <a:noFill/>
          <a:ln w="9525">
            <a:noFill/>
            <a:miter lim="800000"/>
            <a:headEnd/>
            <a:tailEnd/>
          </a:ln>
        </p:spPr>
      </p:pic>
      <p:sp>
        <p:nvSpPr>
          <p:cNvPr id="68626" name="Text Box 14"/>
          <p:cNvSpPr txBox="1">
            <a:spLocks noChangeArrowheads="1"/>
          </p:cNvSpPr>
          <p:nvPr/>
        </p:nvSpPr>
        <p:spPr bwMode="auto">
          <a:xfrm>
            <a:off x="4343400" y="3810000"/>
            <a:ext cx="13716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endParaRPr lang="en-US" sz="1200"/>
          </a:p>
        </p:txBody>
      </p:sp>
      <p:sp>
        <p:nvSpPr>
          <p:cNvPr id="68627" name="Text Box 15"/>
          <p:cNvSpPr txBox="1">
            <a:spLocks noChangeArrowheads="1"/>
          </p:cNvSpPr>
          <p:nvPr/>
        </p:nvSpPr>
        <p:spPr bwMode="auto">
          <a:xfrm>
            <a:off x="4800600" y="3352800"/>
            <a:ext cx="1295400" cy="342900"/>
          </a:xfrm>
          <a:prstGeom prst="rect">
            <a:avLst/>
          </a:prstGeom>
          <a:noFill/>
          <a:ln w="9525">
            <a:noFill/>
            <a:miter lim="800000"/>
            <a:headEnd/>
            <a:tailEnd/>
          </a:ln>
        </p:spPr>
        <p:txBody>
          <a:bodyPr/>
          <a:lstStyle/>
          <a:p>
            <a:pPr algn="ctr">
              <a:spcAft>
                <a:spcPts val="1000"/>
              </a:spcAft>
            </a:pPr>
            <a:r>
              <a:rPr lang="en-US" sz="1200">
                <a:latin typeface="Calibri" pitchFamily="34" charset="0"/>
              </a:rPr>
              <a:t>peak due to L</a:t>
            </a:r>
            <a:r>
              <a:rPr lang="en-US" sz="1200" baseline="-25000">
                <a:latin typeface="Calibri" pitchFamily="34" charset="0"/>
              </a:rPr>
              <a:t>eq</a:t>
            </a:r>
            <a:endParaRPr lang="en-US" sz="1200"/>
          </a:p>
        </p:txBody>
      </p:sp>
      <p:sp>
        <p:nvSpPr>
          <p:cNvPr id="101392" name="Text Box 16"/>
          <p:cNvSpPr txBox="1">
            <a:spLocks noChangeArrowheads="1"/>
          </p:cNvSpPr>
          <p:nvPr/>
        </p:nvSpPr>
        <p:spPr bwMode="auto">
          <a:xfrm>
            <a:off x="6858000" y="3276600"/>
            <a:ext cx="17526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100 </a:t>
            </a:r>
            <a:r>
              <a:rPr lang="en-US" sz="1200" b="1" dirty="0">
                <a:latin typeface="Symbol" pitchFamily="18" charset="2"/>
              </a:rPr>
              <a:t>W</a:t>
            </a:r>
            <a:r>
              <a:rPr lang="en-US" sz="1200" b="1" dirty="0">
                <a:latin typeface="+mn-lt"/>
              </a:rPr>
              <a:t> || 100 pF</a:t>
            </a:r>
          </a:p>
          <a:p>
            <a:pPr>
              <a:defRPr/>
            </a:pPr>
            <a:endParaRPr lang="en-US" dirty="0">
              <a:latin typeface="Arial" pitchFamily="34" charset="0"/>
            </a:endParaRPr>
          </a:p>
        </p:txBody>
      </p:sp>
      <p:sp>
        <p:nvSpPr>
          <p:cNvPr id="68629" name="Text Box 17"/>
          <p:cNvSpPr txBox="1">
            <a:spLocks noChangeArrowheads="1"/>
          </p:cNvSpPr>
          <p:nvPr/>
        </p:nvSpPr>
        <p:spPr bwMode="auto">
          <a:xfrm>
            <a:off x="6858000" y="3886200"/>
            <a:ext cx="19050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8630" name="Text Box 19"/>
          <p:cNvSpPr txBox="1">
            <a:spLocks noChangeArrowheads="1"/>
          </p:cNvSpPr>
          <p:nvPr/>
        </p:nvSpPr>
        <p:spPr bwMode="auto">
          <a:xfrm>
            <a:off x="5105400" y="5181600"/>
            <a:ext cx="990600" cy="4572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68631" name="Line 20"/>
          <p:cNvSpPr>
            <a:spLocks noChangeShapeType="1"/>
          </p:cNvSpPr>
          <p:nvPr/>
        </p:nvSpPr>
        <p:spPr bwMode="auto">
          <a:xfrm flipV="1">
            <a:off x="5181600" y="5067300"/>
            <a:ext cx="381000" cy="0"/>
          </a:xfrm>
          <a:prstGeom prst="line">
            <a:avLst/>
          </a:prstGeom>
          <a:noFill/>
          <a:ln w="9525">
            <a:solidFill>
              <a:srgbClr val="000000"/>
            </a:solidFill>
            <a:round/>
            <a:headEnd type="arrow" w="med" len="med"/>
            <a:tailEnd type="arrow" w="med" len="med"/>
          </a:ln>
        </p:spPr>
        <p:txBody>
          <a:bodyPr/>
          <a:lstStyle/>
          <a:p>
            <a:endParaRPr lang="en-US"/>
          </a:p>
        </p:txBody>
      </p:sp>
      <p:sp>
        <p:nvSpPr>
          <p:cNvPr id="68632" name="Line 21"/>
          <p:cNvSpPr>
            <a:spLocks noChangeShapeType="1"/>
          </p:cNvSpPr>
          <p:nvPr/>
        </p:nvSpPr>
        <p:spPr bwMode="auto">
          <a:xfrm>
            <a:off x="5181600" y="4953000"/>
            <a:ext cx="0" cy="230188"/>
          </a:xfrm>
          <a:prstGeom prst="line">
            <a:avLst/>
          </a:prstGeom>
          <a:noFill/>
          <a:ln w="9525">
            <a:solidFill>
              <a:srgbClr val="000000"/>
            </a:solidFill>
            <a:round/>
            <a:headEnd/>
            <a:tailEnd/>
          </a:ln>
        </p:spPr>
        <p:txBody>
          <a:bodyPr/>
          <a:lstStyle/>
          <a:p>
            <a:endParaRPr lang="en-US"/>
          </a:p>
        </p:txBody>
      </p:sp>
      <p:sp>
        <p:nvSpPr>
          <p:cNvPr id="68633" name="Line 22"/>
          <p:cNvSpPr>
            <a:spLocks noChangeShapeType="1"/>
          </p:cNvSpPr>
          <p:nvPr/>
        </p:nvSpPr>
        <p:spPr bwMode="auto">
          <a:xfrm>
            <a:off x="5562600" y="4953000"/>
            <a:ext cx="0" cy="228600"/>
          </a:xfrm>
          <a:prstGeom prst="line">
            <a:avLst/>
          </a:prstGeom>
          <a:noFill/>
          <a:ln w="9525">
            <a:solidFill>
              <a:srgbClr val="000000"/>
            </a:solidFill>
            <a:round/>
            <a:headEnd/>
            <a:tailEnd/>
          </a:ln>
        </p:spPr>
        <p:txBody>
          <a:bodyPr/>
          <a:lstStyle/>
          <a:p>
            <a:endParaRPr lang="en-US"/>
          </a:p>
        </p:txBody>
      </p:sp>
      <p:sp>
        <p:nvSpPr>
          <p:cNvPr id="68" name="Rectangle 67"/>
          <p:cNvSpPr/>
          <p:nvPr/>
        </p:nvSpPr>
        <p:spPr>
          <a:xfrm>
            <a:off x="1828800" y="1295400"/>
            <a:ext cx="457200" cy="914400"/>
          </a:xfrm>
          <a:prstGeom prst="rect">
            <a:avLst/>
          </a:prstGeom>
          <a:solidFill>
            <a:srgbClr val="007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3" name="Straight Connector 82"/>
          <p:cNvCxnSpPr>
            <a:stCxn id="68" idx="2"/>
            <a:endCxn id="101402" idx="0"/>
          </p:cNvCxnSpPr>
          <p:nvPr/>
        </p:nvCxnSpPr>
        <p:spPr>
          <a:xfrm rot="16200000" flipH="1">
            <a:off x="1981200" y="2286000"/>
            <a:ext cx="1295400" cy="11430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pic>
        <p:nvPicPr>
          <p:cNvPr id="68636" name="Picture 26"/>
          <p:cNvPicPr>
            <a:picLocks noChangeAspect="1" noChangeArrowheads="1"/>
          </p:cNvPicPr>
          <p:nvPr/>
        </p:nvPicPr>
        <p:blipFill>
          <a:blip r:embed="rId6" cstate="print"/>
          <a:srcRect/>
          <a:stretch>
            <a:fillRect/>
          </a:stretch>
        </p:blipFill>
        <p:spPr bwMode="auto">
          <a:xfrm>
            <a:off x="2514600" y="3505200"/>
            <a:ext cx="1371600" cy="1638300"/>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pPr>
              <a:defRPr/>
            </a:pPr>
            <a:fld id="{983A4D4D-F038-4B1A-A00F-00DE9D7543D3}"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sz="quarter"/>
          </p:nvPr>
        </p:nvSpPr>
        <p:spPr>
          <a:xfrm>
            <a:off x="457200" y="0"/>
            <a:ext cx="8229600" cy="762000"/>
          </a:xfrm>
        </p:spPr>
        <p:txBody>
          <a:bodyPr/>
          <a:lstStyle/>
          <a:p>
            <a:pPr algn="l" eaLnBrk="1" hangingPunct="1"/>
            <a:r>
              <a:rPr lang="en-US" sz="2800" smtClean="0">
                <a:solidFill>
                  <a:schemeClr val="tx1"/>
                </a:solidFill>
              </a:rPr>
              <a:t>Measurement 4</a:t>
            </a:r>
          </a:p>
        </p:txBody>
      </p:sp>
      <p:graphicFrame>
        <p:nvGraphicFramePr>
          <p:cNvPr id="69634" name="Object 6"/>
          <p:cNvGraphicFramePr>
            <a:graphicFrameLocks noChangeAspect="1"/>
          </p:cNvGraphicFramePr>
          <p:nvPr>
            <p:ph idx="4294967295"/>
          </p:nvPr>
        </p:nvGraphicFramePr>
        <p:xfrm>
          <a:off x="285750" y="609600"/>
          <a:ext cx="7410450" cy="228600"/>
        </p:xfrm>
        <a:graphic>
          <a:graphicData uri="http://schemas.openxmlformats.org/presentationml/2006/ole">
            <p:oleObj spid="_x0000_s69634" name="Drawing" r:id="rId3" imgW="6564240" imgH="303480" progId="Canvas.Drawing.X">
              <p:embed/>
            </p:oleObj>
          </a:graphicData>
        </a:graphic>
      </p:graphicFrame>
      <p:sp>
        <p:nvSpPr>
          <p:cNvPr id="69636"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69637"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69638"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69639"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69640" name="Picture 3" descr="10 ohm-grey trace"/>
          <p:cNvPicPr>
            <a:picLocks noChangeAspect="1" noChangeArrowheads="1"/>
          </p:cNvPicPr>
          <p:nvPr/>
        </p:nvPicPr>
        <p:blipFill>
          <a:blip r:embed="rId4" cstate="print"/>
          <a:srcRect/>
          <a:stretch>
            <a:fillRect/>
          </a:stretch>
        </p:blipFill>
        <p:spPr bwMode="auto">
          <a:xfrm>
            <a:off x="457200" y="990600"/>
            <a:ext cx="3867150" cy="2867025"/>
          </a:xfrm>
          <a:prstGeom prst="rect">
            <a:avLst/>
          </a:prstGeom>
          <a:solidFill>
            <a:srgbClr val="0070A0">
              <a:alpha val="10196"/>
            </a:srgbClr>
          </a:solidFill>
          <a:ln w="9525">
            <a:noFill/>
            <a:miter lim="800000"/>
            <a:headEnd/>
            <a:tailEnd/>
          </a:ln>
        </p:spPr>
      </p:pic>
      <p:sp>
        <p:nvSpPr>
          <p:cNvPr id="69641" name="Text Box 4"/>
          <p:cNvSpPr txBox="1">
            <a:spLocks noChangeArrowheads="1"/>
          </p:cNvSpPr>
          <p:nvPr/>
        </p:nvSpPr>
        <p:spPr bwMode="auto">
          <a:xfrm>
            <a:off x="1143000" y="1066800"/>
            <a:ext cx="1295400" cy="304800"/>
          </a:xfrm>
          <a:prstGeom prst="rect">
            <a:avLst/>
          </a:prstGeom>
          <a:noFill/>
          <a:ln w="9525">
            <a:noFill/>
            <a:miter lim="800000"/>
            <a:headEnd/>
            <a:tailEnd/>
          </a:ln>
        </p:spPr>
        <p:txBody>
          <a:bodyPr/>
          <a:lstStyle/>
          <a:p>
            <a:pPr algn="ctr"/>
            <a:r>
              <a:rPr lang="en-US" sz="1200">
                <a:latin typeface="Calibri" pitchFamily="34" charset="0"/>
              </a:rPr>
              <a:t>peak due to L</a:t>
            </a:r>
            <a:r>
              <a:rPr lang="en-US" sz="1200" baseline="-25000">
                <a:latin typeface="Calibri" pitchFamily="34" charset="0"/>
              </a:rPr>
              <a:t>eq</a:t>
            </a:r>
            <a:endParaRPr lang="en-US" sz="1200"/>
          </a:p>
        </p:txBody>
      </p:sp>
      <p:sp>
        <p:nvSpPr>
          <p:cNvPr id="69642" name="Text Box 5"/>
          <p:cNvSpPr txBox="1">
            <a:spLocks noChangeArrowheads="1"/>
          </p:cNvSpPr>
          <p:nvPr/>
        </p:nvSpPr>
        <p:spPr bwMode="auto">
          <a:xfrm>
            <a:off x="2438400" y="2163763"/>
            <a:ext cx="1858963" cy="3429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9643" name="Line 6"/>
          <p:cNvSpPr>
            <a:spLocks noChangeShapeType="1"/>
          </p:cNvSpPr>
          <p:nvPr/>
        </p:nvSpPr>
        <p:spPr bwMode="auto">
          <a:xfrm>
            <a:off x="808038" y="2635250"/>
            <a:ext cx="0" cy="228600"/>
          </a:xfrm>
          <a:prstGeom prst="line">
            <a:avLst/>
          </a:prstGeom>
          <a:noFill/>
          <a:ln w="9525">
            <a:solidFill>
              <a:srgbClr val="000000"/>
            </a:solidFill>
            <a:round/>
            <a:headEnd/>
            <a:tailEnd/>
          </a:ln>
        </p:spPr>
        <p:txBody>
          <a:bodyPr/>
          <a:lstStyle/>
          <a:p>
            <a:endParaRPr lang="en-US"/>
          </a:p>
        </p:txBody>
      </p:sp>
      <p:sp>
        <p:nvSpPr>
          <p:cNvPr id="69644" name="Line 7"/>
          <p:cNvSpPr>
            <a:spLocks noChangeShapeType="1"/>
          </p:cNvSpPr>
          <p:nvPr/>
        </p:nvSpPr>
        <p:spPr bwMode="auto">
          <a:xfrm>
            <a:off x="1874838" y="2628900"/>
            <a:ext cx="0" cy="228600"/>
          </a:xfrm>
          <a:prstGeom prst="line">
            <a:avLst/>
          </a:prstGeom>
          <a:noFill/>
          <a:ln w="9525">
            <a:solidFill>
              <a:srgbClr val="000000"/>
            </a:solidFill>
            <a:round/>
            <a:headEnd/>
            <a:tailEnd/>
          </a:ln>
        </p:spPr>
        <p:txBody>
          <a:bodyPr/>
          <a:lstStyle/>
          <a:p>
            <a:endParaRPr lang="en-US"/>
          </a:p>
        </p:txBody>
      </p:sp>
      <p:sp>
        <p:nvSpPr>
          <p:cNvPr id="69645" name="Text Box 8"/>
          <p:cNvSpPr txBox="1">
            <a:spLocks noChangeArrowheads="1"/>
          </p:cNvSpPr>
          <p:nvPr/>
        </p:nvSpPr>
        <p:spPr bwMode="auto">
          <a:xfrm>
            <a:off x="762000" y="1706563"/>
            <a:ext cx="1265238"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=V</a:t>
            </a:r>
            <a:r>
              <a:rPr lang="en-US" sz="1200" baseline="-25000">
                <a:latin typeface="Calibri" pitchFamily="34" charset="0"/>
              </a:rPr>
              <a:t>o</a:t>
            </a:r>
            <a:r>
              <a:rPr lang="en-US" sz="1200" baseline="30000">
                <a:latin typeface="Calibri" pitchFamily="34" charset="0"/>
              </a:rPr>
              <a:t>+</a:t>
            </a:r>
            <a:r>
              <a:rPr lang="en-US" sz="1200">
                <a:latin typeface="Calibri" pitchFamily="34" charset="0"/>
              </a:rPr>
              <a:t>=250 mV</a:t>
            </a:r>
            <a:endParaRPr lang="en-US" sz="1200"/>
          </a:p>
        </p:txBody>
      </p:sp>
      <p:sp>
        <p:nvSpPr>
          <p:cNvPr id="69646" name="Text Box 9"/>
          <p:cNvSpPr txBox="1">
            <a:spLocks noChangeArrowheads="1"/>
          </p:cNvSpPr>
          <p:nvPr/>
        </p:nvSpPr>
        <p:spPr bwMode="auto">
          <a:xfrm>
            <a:off x="914400" y="2735263"/>
            <a:ext cx="1020763" cy="465137"/>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101387" name="Text Box 11"/>
          <p:cNvSpPr txBox="1">
            <a:spLocks noChangeArrowheads="1"/>
          </p:cNvSpPr>
          <p:nvPr/>
        </p:nvSpPr>
        <p:spPr bwMode="auto">
          <a:xfrm>
            <a:off x="2590800" y="1219201"/>
            <a:ext cx="16764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 </a:t>
            </a:r>
            <a:r>
              <a:rPr lang="en-US" sz="1200" b="1" dirty="0">
                <a:latin typeface="Symbol" pitchFamily="18" charset="2"/>
              </a:rPr>
              <a:t>W</a:t>
            </a:r>
            <a:r>
              <a:rPr lang="en-US" sz="1200" b="1" dirty="0">
                <a:latin typeface="+mn-lt"/>
              </a:rPr>
              <a:t> resistor</a:t>
            </a:r>
          </a:p>
          <a:p>
            <a:pPr>
              <a:defRPr/>
            </a:pPr>
            <a:endParaRPr lang="en-US" dirty="0">
              <a:latin typeface="Arial" pitchFamily="34" charset="0"/>
            </a:endParaRPr>
          </a:p>
        </p:txBody>
      </p:sp>
      <p:sp>
        <p:nvSpPr>
          <p:cNvPr id="69648" name="Line 12"/>
          <p:cNvSpPr>
            <a:spLocks noChangeShapeType="1"/>
          </p:cNvSpPr>
          <p:nvPr/>
        </p:nvSpPr>
        <p:spPr bwMode="auto">
          <a:xfrm flipV="1">
            <a:off x="838200" y="2743200"/>
            <a:ext cx="1066800" cy="0"/>
          </a:xfrm>
          <a:prstGeom prst="line">
            <a:avLst/>
          </a:prstGeom>
          <a:noFill/>
          <a:ln w="9525">
            <a:solidFill>
              <a:srgbClr val="000000"/>
            </a:solidFill>
            <a:round/>
            <a:headEnd type="arrow" w="med" len="med"/>
            <a:tailEnd type="arrow" w="med" len="med"/>
          </a:ln>
        </p:spPr>
        <p:txBody>
          <a:bodyPr/>
          <a:lstStyle/>
          <a:p>
            <a:endParaRPr lang="en-US"/>
          </a:p>
        </p:txBody>
      </p:sp>
      <p:pic>
        <p:nvPicPr>
          <p:cNvPr id="69649" name="Picture 13" descr="100 ohm - 100 pf -grey trace"/>
          <p:cNvPicPr>
            <a:picLocks noChangeAspect="1" noChangeArrowheads="1"/>
          </p:cNvPicPr>
          <p:nvPr/>
        </p:nvPicPr>
        <p:blipFill>
          <a:blip r:embed="rId5" cstate="print"/>
          <a:srcRect/>
          <a:stretch>
            <a:fillRect/>
          </a:stretch>
        </p:blipFill>
        <p:spPr bwMode="auto">
          <a:xfrm>
            <a:off x="4800600" y="3276600"/>
            <a:ext cx="3886200" cy="3133725"/>
          </a:xfrm>
          <a:prstGeom prst="rect">
            <a:avLst/>
          </a:prstGeom>
          <a:noFill/>
          <a:ln w="9525">
            <a:noFill/>
            <a:miter lim="800000"/>
            <a:headEnd/>
            <a:tailEnd/>
          </a:ln>
        </p:spPr>
      </p:pic>
      <p:sp>
        <p:nvSpPr>
          <p:cNvPr id="69650" name="Text Box 14"/>
          <p:cNvSpPr txBox="1">
            <a:spLocks noChangeArrowheads="1"/>
          </p:cNvSpPr>
          <p:nvPr/>
        </p:nvSpPr>
        <p:spPr bwMode="auto">
          <a:xfrm>
            <a:off x="4343400" y="3810000"/>
            <a:ext cx="13716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endParaRPr lang="en-US" sz="1200"/>
          </a:p>
        </p:txBody>
      </p:sp>
      <p:sp>
        <p:nvSpPr>
          <p:cNvPr id="69651" name="Text Box 15"/>
          <p:cNvSpPr txBox="1">
            <a:spLocks noChangeArrowheads="1"/>
          </p:cNvSpPr>
          <p:nvPr/>
        </p:nvSpPr>
        <p:spPr bwMode="auto">
          <a:xfrm>
            <a:off x="4800600" y="3352800"/>
            <a:ext cx="1295400" cy="342900"/>
          </a:xfrm>
          <a:prstGeom prst="rect">
            <a:avLst/>
          </a:prstGeom>
          <a:noFill/>
          <a:ln w="9525">
            <a:noFill/>
            <a:miter lim="800000"/>
            <a:headEnd/>
            <a:tailEnd/>
          </a:ln>
        </p:spPr>
        <p:txBody>
          <a:bodyPr/>
          <a:lstStyle/>
          <a:p>
            <a:pPr algn="ctr">
              <a:spcAft>
                <a:spcPts val="1000"/>
              </a:spcAft>
            </a:pPr>
            <a:r>
              <a:rPr lang="en-US" sz="1200">
                <a:latin typeface="Calibri" pitchFamily="34" charset="0"/>
              </a:rPr>
              <a:t>peak due to L</a:t>
            </a:r>
            <a:r>
              <a:rPr lang="en-US" sz="1200" baseline="-25000">
                <a:latin typeface="Calibri" pitchFamily="34" charset="0"/>
              </a:rPr>
              <a:t>eq</a:t>
            </a:r>
            <a:endParaRPr lang="en-US" sz="1200"/>
          </a:p>
        </p:txBody>
      </p:sp>
      <p:sp>
        <p:nvSpPr>
          <p:cNvPr id="101392" name="Text Box 16"/>
          <p:cNvSpPr txBox="1">
            <a:spLocks noChangeArrowheads="1"/>
          </p:cNvSpPr>
          <p:nvPr/>
        </p:nvSpPr>
        <p:spPr bwMode="auto">
          <a:xfrm>
            <a:off x="6858000" y="3276600"/>
            <a:ext cx="17526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100 </a:t>
            </a:r>
            <a:r>
              <a:rPr lang="en-US" sz="1200" b="1" dirty="0">
                <a:latin typeface="Symbol" pitchFamily="18" charset="2"/>
              </a:rPr>
              <a:t>W</a:t>
            </a:r>
            <a:r>
              <a:rPr lang="en-US" sz="1200" b="1" dirty="0">
                <a:latin typeface="+mn-lt"/>
              </a:rPr>
              <a:t> || 100 pF</a:t>
            </a:r>
          </a:p>
          <a:p>
            <a:pPr>
              <a:defRPr/>
            </a:pPr>
            <a:endParaRPr lang="en-US" dirty="0">
              <a:latin typeface="Arial" pitchFamily="34" charset="0"/>
            </a:endParaRPr>
          </a:p>
        </p:txBody>
      </p:sp>
      <p:sp>
        <p:nvSpPr>
          <p:cNvPr id="69653" name="Text Box 17"/>
          <p:cNvSpPr txBox="1">
            <a:spLocks noChangeArrowheads="1"/>
          </p:cNvSpPr>
          <p:nvPr/>
        </p:nvSpPr>
        <p:spPr bwMode="auto">
          <a:xfrm>
            <a:off x="6858000" y="3886200"/>
            <a:ext cx="19050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69654" name="Text Box 19"/>
          <p:cNvSpPr txBox="1">
            <a:spLocks noChangeArrowheads="1"/>
          </p:cNvSpPr>
          <p:nvPr/>
        </p:nvSpPr>
        <p:spPr bwMode="auto">
          <a:xfrm>
            <a:off x="5105400" y="5181600"/>
            <a:ext cx="990600" cy="4572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69655" name="Line 20"/>
          <p:cNvSpPr>
            <a:spLocks noChangeShapeType="1"/>
          </p:cNvSpPr>
          <p:nvPr/>
        </p:nvSpPr>
        <p:spPr bwMode="auto">
          <a:xfrm flipV="1">
            <a:off x="5181600" y="5067300"/>
            <a:ext cx="381000" cy="0"/>
          </a:xfrm>
          <a:prstGeom prst="line">
            <a:avLst/>
          </a:prstGeom>
          <a:noFill/>
          <a:ln w="9525">
            <a:solidFill>
              <a:srgbClr val="000000"/>
            </a:solidFill>
            <a:round/>
            <a:headEnd type="arrow" w="med" len="med"/>
            <a:tailEnd type="arrow" w="med" len="med"/>
          </a:ln>
        </p:spPr>
        <p:txBody>
          <a:bodyPr/>
          <a:lstStyle/>
          <a:p>
            <a:endParaRPr lang="en-US"/>
          </a:p>
        </p:txBody>
      </p:sp>
      <p:sp>
        <p:nvSpPr>
          <p:cNvPr id="69656" name="Line 21"/>
          <p:cNvSpPr>
            <a:spLocks noChangeShapeType="1"/>
          </p:cNvSpPr>
          <p:nvPr/>
        </p:nvSpPr>
        <p:spPr bwMode="auto">
          <a:xfrm>
            <a:off x="5181600" y="4953000"/>
            <a:ext cx="0" cy="230188"/>
          </a:xfrm>
          <a:prstGeom prst="line">
            <a:avLst/>
          </a:prstGeom>
          <a:noFill/>
          <a:ln w="9525">
            <a:solidFill>
              <a:srgbClr val="000000"/>
            </a:solidFill>
            <a:round/>
            <a:headEnd/>
            <a:tailEnd/>
          </a:ln>
        </p:spPr>
        <p:txBody>
          <a:bodyPr/>
          <a:lstStyle/>
          <a:p>
            <a:endParaRPr lang="en-US"/>
          </a:p>
        </p:txBody>
      </p:sp>
      <p:sp>
        <p:nvSpPr>
          <p:cNvPr id="69657" name="Line 22"/>
          <p:cNvSpPr>
            <a:spLocks noChangeShapeType="1"/>
          </p:cNvSpPr>
          <p:nvPr/>
        </p:nvSpPr>
        <p:spPr bwMode="auto">
          <a:xfrm>
            <a:off x="5562600" y="4953000"/>
            <a:ext cx="0" cy="228600"/>
          </a:xfrm>
          <a:prstGeom prst="line">
            <a:avLst/>
          </a:prstGeom>
          <a:noFill/>
          <a:ln w="9525">
            <a:solidFill>
              <a:srgbClr val="000000"/>
            </a:solidFill>
            <a:round/>
            <a:headEnd/>
            <a:tailEnd/>
          </a:ln>
        </p:spPr>
        <p:txBody>
          <a:bodyPr/>
          <a:lstStyle/>
          <a:p>
            <a:endParaRPr lang="en-US"/>
          </a:p>
        </p:txBody>
      </p:sp>
      <p:cxnSp>
        <p:nvCxnSpPr>
          <p:cNvPr id="69" name="Straight Connector 68"/>
          <p:cNvCxnSpPr>
            <a:stCxn id="101401" idx="2"/>
            <a:endCxn id="75" idx="0"/>
          </p:cNvCxnSpPr>
          <p:nvPr/>
        </p:nvCxnSpPr>
        <p:spPr>
          <a:xfrm rot="5400000">
            <a:off x="6174581" y="2750344"/>
            <a:ext cx="676275" cy="1138238"/>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486400" y="3657600"/>
            <a:ext cx="914400" cy="1066800"/>
          </a:xfrm>
          <a:prstGeom prst="rect">
            <a:avLst/>
          </a:prstGeom>
          <a:solidFill>
            <a:srgbClr val="007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660" name="Picture 25"/>
          <p:cNvPicPr>
            <a:picLocks noChangeAspect="1" noChangeArrowheads="1"/>
          </p:cNvPicPr>
          <p:nvPr/>
        </p:nvPicPr>
        <p:blipFill>
          <a:blip r:embed="rId6" cstate="print"/>
          <a:srcRect/>
          <a:stretch>
            <a:fillRect/>
          </a:stretch>
        </p:blipFill>
        <p:spPr bwMode="auto">
          <a:xfrm>
            <a:off x="6248400" y="1219200"/>
            <a:ext cx="1666875" cy="1762125"/>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pPr>
              <a:defRPr/>
            </a:pPr>
            <a:fld id="{983A4D4D-F038-4B1A-A00F-00DE9D7543D3}"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sz="quarter"/>
          </p:nvPr>
        </p:nvSpPr>
        <p:spPr>
          <a:xfrm>
            <a:off x="457200" y="0"/>
            <a:ext cx="8229600" cy="762000"/>
          </a:xfrm>
        </p:spPr>
        <p:txBody>
          <a:bodyPr/>
          <a:lstStyle/>
          <a:p>
            <a:pPr algn="l" eaLnBrk="1" hangingPunct="1"/>
            <a:r>
              <a:rPr lang="en-US" sz="2800" dirty="0" smtClean="0">
                <a:solidFill>
                  <a:schemeClr val="tx1"/>
                </a:solidFill>
              </a:rPr>
              <a:t>Measurement 5</a:t>
            </a:r>
          </a:p>
        </p:txBody>
      </p:sp>
      <p:graphicFrame>
        <p:nvGraphicFramePr>
          <p:cNvPr id="70658" name="Object 6"/>
          <p:cNvGraphicFramePr>
            <a:graphicFrameLocks noChangeAspect="1"/>
          </p:cNvGraphicFramePr>
          <p:nvPr>
            <p:ph idx="4294967295"/>
          </p:nvPr>
        </p:nvGraphicFramePr>
        <p:xfrm>
          <a:off x="285750" y="609600"/>
          <a:ext cx="7410450" cy="228600"/>
        </p:xfrm>
        <a:graphic>
          <a:graphicData uri="http://schemas.openxmlformats.org/presentationml/2006/ole">
            <p:oleObj spid="_x0000_s70658" name="Drawing" r:id="rId3" imgW="6564240" imgH="303480" progId="Canvas.Drawing.X">
              <p:embed/>
            </p:oleObj>
          </a:graphicData>
        </a:graphic>
      </p:graphicFrame>
      <p:sp>
        <p:nvSpPr>
          <p:cNvPr id="70660"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70661"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70662"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70663"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pic>
        <p:nvPicPr>
          <p:cNvPr id="70664" name="Picture 3" descr="10 ohm-grey trace"/>
          <p:cNvPicPr>
            <a:picLocks noChangeAspect="1" noChangeArrowheads="1"/>
          </p:cNvPicPr>
          <p:nvPr/>
        </p:nvPicPr>
        <p:blipFill>
          <a:blip r:embed="rId4" cstate="print"/>
          <a:srcRect/>
          <a:stretch>
            <a:fillRect/>
          </a:stretch>
        </p:blipFill>
        <p:spPr bwMode="auto">
          <a:xfrm>
            <a:off x="457200" y="990600"/>
            <a:ext cx="3867150" cy="2867025"/>
          </a:xfrm>
          <a:prstGeom prst="rect">
            <a:avLst/>
          </a:prstGeom>
          <a:solidFill>
            <a:srgbClr val="0070A0">
              <a:alpha val="10196"/>
            </a:srgbClr>
          </a:solidFill>
          <a:ln w="9525">
            <a:noFill/>
            <a:miter lim="800000"/>
            <a:headEnd/>
            <a:tailEnd/>
          </a:ln>
        </p:spPr>
      </p:pic>
      <p:sp>
        <p:nvSpPr>
          <p:cNvPr id="70665" name="Text Box 4"/>
          <p:cNvSpPr txBox="1">
            <a:spLocks noChangeArrowheads="1"/>
          </p:cNvSpPr>
          <p:nvPr/>
        </p:nvSpPr>
        <p:spPr bwMode="auto">
          <a:xfrm>
            <a:off x="1143000" y="1066800"/>
            <a:ext cx="1295400" cy="304800"/>
          </a:xfrm>
          <a:prstGeom prst="rect">
            <a:avLst/>
          </a:prstGeom>
          <a:noFill/>
          <a:ln w="9525">
            <a:noFill/>
            <a:miter lim="800000"/>
            <a:headEnd/>
            <a:tailEnd/>
          </a:ln>
        </p:spPr>
        <p:txBody>
          <a:bodyPr/>
          <a:lstStyle/>
          <a:p>
            <a:pPr algn="ctr"/>
            <a:r>
              <a:rPr lang="en-US" sz="1200">
                <a:latin typeface="Calibri" pitchFamily="34" charset="0"/>
              </a:rPr>
              <a:t>peak due to L</a:t>
            </a:r>
            <a:r>
              <a:rPr lang="en-US" sz="1200" baseline="-25000">
                <a:latin typeface="Calibri" pitchFamily="34" charset="0"/>
              </a:rPr>
              <a:t>eq</a:t>
            </a:r>
            <a:endParaRPr lang="en-US" sz="1200"/>
          </a:p>
        </p:txBody>
      </p:sp>
      <p:sp>
        <p:nvSpPr>
          <p:cNvPr id="70666" name="Text Box 5"/>
          <p:cNvSpPr txBox="1">
            <a:spLocks noChangeArrowheads="1"/>
          </p:cNvSpPr>
          <p:nvPr/>
        </p:nvSpPr>
        <p:spPr bwMode="auto">
          <a:xfrm>
            <a:off x="2438400" y="2163763"/>
            <a:ext cx="1858963" cy="3429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70667" name="Line 6"/>
          <p:cNvSpPr>
            <a:spLocks noChangeShapeType="1"/>
          </p:cNvSpPr>
          <p:nvPr/>
        </p:nvSpPr>
        <p:spPr bwMode="auto">
          <a:xfrm>
            <a:off x="808038" y="2635250"/>
            <a:ext cx="0" cy="228600"/>
          </a:xfrm>
          <a:prstGeom prst="line">
            <a:avLst/>
          </a:prstGeom>
          <a:noFill/>
          <a:ln w="9525">
            <a:solidFill>
              <a:srgbClr val="000000"/>
            </a:solidFill>
            <a:round/>
            <a:headEnd/>
            <a:tailEnd/>
          </a:ln>
        </p:spPr>
        <p:txBody>
          <a:bodyPr/>
          <a:lstStyle/>
          <a:p>
            <a:endParaRPr lang="en-US"/>
          </a:p>
        </p:txBody>
      </p:sp>
      <p:sp>
        <p:nvSpPr>
          <p:cNvPr id="70668" name="Line 7"/>
          <p:cNvSpPr>
            <a:spLocks noChangeShapeType="1"/>
          </p:cNvSpPr>
          <p:nvPr/>
        </p:nvSpPr>
        <p:spPr bwMode="auto">
          <a:xfrm>
            <a:off x="1874838" y="2628900"/>
            <a:ext cx="0" cy="228600"/>
          </a:xfrm>
          <a:prstGeom prst="line">
            <a:avLst/>
          </a:prstGeom>
          <a:noFill/>
          <a:ln w="9525">
            <a:solidFill>
              <a:srgbClr val="000000"/>
            </a:solidFill>
            <a:round/>
            <a:headEnd/>
            <a:tailEnd/>
          </a:ln>
        </p:spPr>
        <p:txBody>
          <a:bodyPr/>
          <a:lstStyle/>
          <a:p>
            <a:endParaRPr lang="en-US"/>
          </a:p>
        </p:txBody>
      </p:sp>
      <p:sp>
        <p:nvSpPr>
          <p:cNvPr id="70669" name="Text Box 8"/>
          <p:cNvSpPr txBox="1">
            <a:spLocks noChangeArrowheads="1"/>
          </p:cNvSpPr>
          <p:nvPr/>
        </p:nvSpPr>
        <p:spPr bwMode="auto">
          <a:xfrm>
            <a:off x="762000" y="1706563"/>
            <a:ext cx="1265238"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=V</a:t>
            </a:r>
            <a:r>
              <a:rPr lang="en-US" sz="1200" baseline="-25000">
                <a:latin typeface="Calibri" pitchFamily="34" charset="0"/>
              </a:rPr>
              <a:t>o</a:t>
            </a:r>
            <a:r>
              <a:rPr lang="en-US" sz="1200" baseline="30000">
                <a:latin typeface="Calibri" pitchFamily="34" charset="0"/>
              </a:rPr>
              <a:t>+</a:t>
            </a:r>
            <a:r>
              <a:rPr lang="en-US" sz="1200">
                <a:latin typeface="Calibri" pitchFamily="34" charset="0"/>
              </a:rPr>
              <a:t>=250 mV</a:t>
            </a:r>
            <a:endParaRPr lang="en-US" sz="1200"/>
          </a:p>
        </p:txBody>
      </p:sp>
      <p:sp>
        <p:nvSpPr>
          <p:cNvPr id="70670" name="Text Box 9"/>
          <p:cNvSpPr txBox="1">
            <a:spLocks noChangeArrowheads="1"/>
          </p:cNvSpPr>
          <p:nvPr/>
        </p:nvSpPr>
        <p:spPr bwMode="auto">
          <a:xfrm>
            <a:off x="914400" y="2735263"/>
            <a:ext cx="1020763" cy="465137"/>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101387" name="Text Box 11"/>
          <p:cNvSpPr txBox="1">
            <a:spLocks noChangeArrowheads="1"/>
          </p:cNvSpPr>
          <p:nvPr/>
        </p:nvSpPr>
        <p:spPr bwMode="auto">
          <a:xfrm>
            <a:off x="2590800" y="1219201"/>
            <a:ext cx="16764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 </a:t>
            </a:r>
            <a:r>
              <a:rPr lang="en-US" sz="1200" b="1" dirty="0">
                <a:latin typeface="Symbol" pitchFamily="18" charset="2"/>
              </a:rPr>
              <a:t>W</a:t>
            </a:r>
            <a:r>
              <a:rPr lang="en-US" sz="1200" b="1" dirty="0">
                <a:latin typeface="+mn-lt"/>
              </a:rPr>
              <a:t> resistor</a:t>
            </a:r>
          </a:p>
          <a:p>
            <a:pPr>
              <a:defRPr/>
            </a:pPr>
            <a:endParaRPr lang="en-US" dirty="0">
              <a:latin typeface="Arial" pitchFamily="34" charset="0"/>
            </a:endParaRPr>
          </a:p>
        </p:txBody>
      </p:sp>
      <p:sp>
        <p:nvSpPr>
          <p:cNvPr id="70672" name="Line 12"/>
          <p:cNvSpPr>
            <a:spLocks noChangeShapeType="1"/>
          </p:cNvSpPr>
          <p:nvPr/>
        </p:nvSpPr>
        <p:spPr bwMode="auto">
          <a:xfrm flipV="1">
            <a:off x="838200" y="2743200"/>
            <a:ext cx="1066800" cy="0"/>
          </a:xfrm>
          <a:prstGeom prst="line">
            <a:avLst/>
          </a:prstGeom>
          <a:noFill/>
          <a:ln w="9525">
            <a:solidFill>
              <a:srgbClr val="000000"/>
            </a:solidFill>
            <a:round/>
            <a:headEnd type="arrow" w="med" len="med"/>
            <a:tailEnd type="arrow" w="med" len="med"/>
          </a:ln>
        </p:spPr>
        <p:txBody>
          <a:bodyPr/>
          <a:lstStyle/>
          <a:p>
            <a:endParaRPr lang="en-US"/>
          </a:p>
        </p:txBody>
      </p:sp>
      <p:pic>
        <p:nvPicPr>
          <p:cNvPr id="70673" name="Picture 13" descr="100 ohm - 100 pf -grey trace"/>
          <p:cNvPicPr>
            <a:picLocks noChangeAspect="1" noChangeArrowheads="1"/>
          </p:cNvPicPr>
          <p:nvPr/>
        </p:nvPicPr>
        <p:blipFill>
          <a:blip r:embed="rId5" cstate="print"/>
          <a:srcRect/>
          <a:stretch>
            <a:fillRect/>
          </a:stretch>
        </p:blipFill>
        <p:spPr bwMode="auto">
          <a:xfrm>
            <a:off x="4800600" y="3276600"/>
            <a:ext cx="3886200" cy="3133725"/>
          </a:xfrm>
          <a:prstGeom prst="rect">
            <a:avLst/>
          </a:prstGeom>
          <a:noFill/>
          <a:ln w="9525">
            <a:noFill/>
            <a:miter lim="800000"/>
            <a:headEnd/>
            <a:tailEnd/>
          </a:ln>
        </p:spPr>
      </p:pic>
      <p:sp>
        <p:nvSpPr>
          <p:cNvPr id="70674" name="Text Box 14"/>
          <p:cNvSpPr txBox="1">
            <a:spLocks noChangeArrowheads="1"/>
          </p:cNvSpPr>
          <p:nvPr/>
        </p:nvSpPr>
        <p:spPr bwMode="auto">
          <a:xfrm>
            <a:off x="4343400" y="3810000"/>
            <a:ext cx="13716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250 mV</a:t>
            </a:r>
            <a:endParaRPr lang="en-US" sz="1200"/>
          </a:p>
        </p:txBody>
      </p:sp>
      <p:sp>
        <p:nvSpPr>
          <p:cNvPr id="70675" name="Text Box 15"/>
          <p:cNvSpPr txBox="1">
            <a:spLocks noChangeArrowheads="1"/>
          </p:cNvSpPr>
          <p:nvPr/>
        </p:nvSpPr>
        <p:spPr bwMode="auto">
          <a:xfrm>
            <a:off x="4800600" y="3352800"/>
            <a:ext cx="1295400" cy="342900"/>
          </a:xfrm>
          <a:prstGeom prst="rect">
            <a:avLst/>
          </a:prstGeom>
          <a:noFill/>
          <a:ln w="9525">
            <a:noFill/>
            <a:miter lim="800000"/>
            <a:headEnd/>
            <a:tailEnd/>
          </a:ln>
        </p:spPr>
        <p:txBody>
          <a:bodyPr/>
          <a:lstStyle/>
          <a:p>
            <a:pPr algn="ctr">
              <a:spcAft>
                <a:spcPts val="1000"/>
              </a:spcAft>
            </a:pPr>
            <a:r>
              <a:rPr lang="en-US" sz="1200">
                <a:latin typeface="Calibri" pitchFamily="34" charset="0"/>
              </a:rPr>
              <a:t>peak due to L</a:t>
            </a:r>
            <a:r>
              <a:rPr lang="en-US" sz="1200" baseline="-25000">
                <a:latin typeface="Calibri" pitchFamily="34" charset="0"/>
              </a:rPr>
              <a:t>eq</a:t>
            </a:r>
            <a:endParaRPr lang="en-US" sz="1200"/>
          </a:p>
        </p:txBody>
      </p:sp>
      <p:sp>
        <p:nvSpPr>
          <p:cNvPr id="101392" name="Text Box 16"/>
          <p:cNvSpPr txBox="1">
            <a:spLocks noChangeArrowheads="1"/>
          </p:cNvSpPr>
          <p:nvPr/>
        </p:nvSpPr>
        <p:spPr bwMode="auto">
          <a:xfrm>
            <a:off x="6858000" y="3276600"/>
            <a:ext cx="1752600" cy="304800"/>
          </a:xfrm>
          <a:prstGeom prst="rect">
            <a:avLst/>
          </a:prstGeom>
          <a:solidFill>
            <a:srgbClr val="0070A0">
              <a:alpha val="10000"/>
            </a:srgbClr>
          </a:solidFill>
          <a:ln w="9525">
            <a:noFill/>
            <a:miter lim="800000"/>
            <a:headEnd/>
            <a:tailEnd/>
          </a:ln>
        </p:spPr>
        <p:txBody>
          <a:bodyPr/>
          <a:lstStyle/>
          <a:p>
            <a:pPr algn="ctr">
              <a:spcAft>
                <a:spcPts val="0"/>
              </a:spcAft>
              <a:defRPr/>
            </a:pPr>
            <a:r>
              <a:rPr lang="en-US" sz="1200" b="1" dirty="0" smtClean="0">
                <a:latin typeface="+mn-lt"/>
              </a:rPr>
              <a:t>100 </a:t>
            </a:r>
            <a:r>
              <a:rPr lang="en-US" sz="1200" b="1" dirty="0">
                <a:latin typeface="Symbol" pitchFamily="18" charset="2"/>
              </a:rPr>
              <a:t>W</a:t>
            </a:r>
            <a:r>
              <a:rPr lang="en-US" sz="1200" b="1" dirty="0">
                <a:latin typeface="+mn-lt"/>
              </a:rPr>
              <a:t> || 100 pF</a:t>
            </a:r>
          </a:p>
          <a:p>
            <a:pPr>
              <a:defRPr/>
            </a:pPr>
            <a:endParaRPr lang="en-US" dirty="0">
              <a:latin typeface="Arial" pitchFamily="34" charset="0"/>
            </a:endParaRPr>
          </a:p>
        </p:txBody>
      </p:sp>
      <p:sp>
        <p:nvSpPr>
          <p:cNvPr id="70677" name="Text Box 17"/>
          <p:cNvSpPr txBox="1">
            <a:spLocks noChangeArrowheads="1"/>
          </p:cNvSpPr>
          <p:nvPr/>
        </p:nvSpPr>
        <p:spPr bwMode="auto">
          <a:xfrm>
            <a:off x="6858000" y="3886200"/>
            <a:ext cx="1905000" cy="228600"/>
          </a:xfrm>
          <a:prstGeom prst="rect">
            <a:avLst/>
          </a:prstGeom>
          <a:noFill/>
          <a:ln w="9525">
            <a:noFill/>
            <a:miter lim="800000"/>
            <a:headEnd/>
            <a:tailEnd/>
          </a:ln>
        </p:spPr>
        <p:txBody>
          <a:bodyPr/>
          <a:lstStyle/>
          <a:p>
            <a:pPr>
              <a:spcAft>
                <a:spcPts val="1000"/>
              </a:spcAft>
            </a:pPr>
            <a:r>
              <a:rPr lang="en-US" sz="1200">
                <a:latin typeface="Calibri" pitchFamily="34" charset="0"/>
              </a:rPr>
              <a:t>V</a:t>
            </a:r>
            <a:r>
              <a:rPr lang="en-US" sz="1200" baseline="-25000">
                <a:latin typeface="Calibri" pitchFamily="34" charset="0"/>
              </a:rPr>
              <a:t>in</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 + V</a:t>
            </a:r>
            <a:r>
              <a:rPr lang="en-US" sz="1200" baseline="-25000">
                <a:latin typeface="Calibri" pitchFamily="34" charset="0"/>
              </a:rPr>
              <a:t>o</a:t>
            </a:r>
            <a:r>
              <a:rPr lang="en-US" sz="1200" baseline="30000">
                <a:latin typeface="Times New Roman" pitchFamily="18" charset="0"/>
              </a:rPr>
              <a:t>-</a:t>
            </a:r>
            <a:r>
              <a:rPr lang="en-US" sz="1200">
                <a:latin typeface="Calibri" pitchFamily="34" charset="0"/>
              </a:rPr>
              <a:t>  = V</a:t>
            </a:r>
            <a:r>
              <a:rPr lang="en-US" sz="1200" baseline="-25000">
                <a:latin typeface="Calibri" pitchFamily="34" charset="0"/>
              </a:rPr>
              <a:t>o</a:t>
            </a:r>
            <a:r>
              <a:rPr lang="en-US" sz="1200" baseline="30000">
                <a:latin typeface="Calibri" pitchFamily="34" charset="0"/>
              </a:rPr>
              <a:t>+</a:t>
            </a:r>
            <a:r>
              <a:rPr lang="en-US" sz="1200">
                <a:latin typeface="Calibri" pitchFamily="34" charset="0"/>
              </a:rPr>
              <a:t>(1 + </a:t>
            </a:r>
            <a:r>
              <a:rPr lang="en-US" sz="1200">
                <a:latin typeface="Symbol" pitchFamily="18" charset="2"/>
              </a:rPr>
              <a:t>G</a:t>
            </a:r>
            <a:r>
              <a:rPr lang="en-US" sz="1200">
                <a:latin typeface="Calibri" pitchFamily="34" charset="0"/>
              </a:rPr>
              <a:t>) </a:t>
            </a:r>
            <a:endParaRPr lang="en-US" sz="1200">
              <a:latin typeface="Times New Roman" pitchFamily="18" charset="0"/>
            </a:endParaRPr>
          </a:p>
          <a:p>
            <a:endParaRPr lang="en-US"/>
          </a:p>
        </p:txBody>
      </p:sp>
      <p:sp>
        <p:nvSpPr>
          <p:cNvPr id="70678" name="Text Box 19"/>
          <p:cNvSpPr txBox="1">
            <a:spLocks noChangeArrowheads="1"/>
          </p:cNvSpPr>
          <p:nvPr/>
        </p:nvSpPr>
        <p:spPr bwMode="auto">
          <a:xfrm>
            <a:off x="5105400" y="5181600"/>
            <a:ext cx="990600" cy="457200"/>
          </a:xfrm>
          <a:prstGeom prst="rect">
            <a:avLst/>
          </a:prstGeom>
          <a:noFill/>
          <a:ln w="9525">
            <a:noFill/>
            <a:miter lim="800000"/>
            <a:headEnd/>
            <a:tailEnd/>
          </a:ln>
        </p:spPr>
        <p:txBody>
          <a:bodyPr/>
          <a:lstStyle/>
          <a:p>
            <a:r>
              <a:rPr lang="en-US" sz="1200">
                <a:latin typeface="Symbol" pitchFamily="18" charset="2"/>
              </a:rPr>
              <a:t>D</a:t>
            </a:r>
            <a:r>
              <a:rPr lang="en-US" sz="1200">
                <a:latin typeface="Calibri" pitchFamily="34" charset="0"/>
              </a:rPr>
              <a:t>t = 2d / v</a:t>
            </a:r>
            <a:r>
              <a:rPr lang="en-US" sz="1200" baseline="-25000">
                <a:latin typeface="Calibri" pitchFamily="34" charset="0"/>
              </a:rPr>
              <a:t>p</a:t>
            </a:r>
            <a:r>
              <a:rPr lang="en-US" sz="1200">
                <a:latin typeface="Calibri" pitchFamily="34" charset="0"/>
              </a:rPr>
              <a:t> </a:t>
            </a:r>
          </a:p>
          <a:p>
            <a:r>
              <a:rPr lang="en-US" sz="1200">
                <a:latin typeface="Calibri" pitchFamily="34" charset="0"/>
              </a:rPr>
              <a:t>     </a:t>
            </a:r>
            <a:r>
              <a:rPr lang="en-US" sz="1200">
                <a:latin typeface="Symbol" pitchFamily="18" charset="2"/>
              </a:rPr>
              <a:t>»</a:t>
            </a:r>
            <a:r>
              <a:rPr lang="en-US" sz="1200">
                <a:latin typeface="Calibri" pitchFamily="34" charset="0"/>
              </a:rPr>
              <a:t> 5.54 ns</a:t>
            </a:r>
            <a:endParaRPr lang="en-US" sz="1200">
              <a:latin typeface="Times New Roman" pitchFamily="18" charset="0"/>
            </a:endParaRPr>
          </a:p>
          <a:p>
            <a:endParaRPr lang="en-US"/>
          </a:p>
        </p:txBody>
      </p:sp>
      <p:sp>
        <p:nvSpPr>
          <p:cNvPr id="70679" name="Line 20"/>
          <p:cNvSpPr>
            <a:spLocks noChangeShapeType="1"/>
          </p:cNvSpPr>
          <p:nvPr/>
        </p:nvSpPr>
        <p:spPr bwMode="auto">
          <a:xfrm flipV="1">
            <a:off x="5181600" y="5067300"/>
            <a:ext cx="381000" cy="0"/>
          </a:xfrm>
          <a:prstGeom prst="line">
            <a:avLst/>
          </a:prstGeom>
          <a:noFill/>
          <a:ln w="9525">
            <a:solidFill>
              <a:srgbClr val="000000"/>
            </a:solidFill>
            <a:round/>
            <a:headEnd type="arrow" w="med" len="med"/>
            <a:tailEnd type="arrow" w="med" len="med"/>
          </a:ln>
        </p:spPr>
        <p:txBody>
          <a:bodyPr/>
          <a:lstStyle/>
          <a:p>
            <a:endParaRPr lang="en-US"/>
          </a:p>
        </p:txBody>
      </p:sp>
      <p:sp>
        <p:nvSpPr>
          <p:cNvPr id="70680" name="Line 21"/>
          <p:cNvSpPr>
            <a:spLocks noChangeShapeType="1"/>
          </p:cNvSpPr>
          <p:nvPr/>
        </p:nvSpPr>
        <p:spPr bwMode="auto">
          <a:xfrm>
            <a:off x="5181600" y="4953000"/>
            <a:ext cx="0" cy="230188"/>
          </a:xfrm>
          <a:prstGeom prst="line">
            <a:avLst/>
          </a:prstGeom>
          <a:noFill/>
          <a:ln w="9525">
            <a:solidFill>
              <a:srgbClr val="000000"/>
            </a:solidFill>
            <a:round/>
            <a:headEnd/>
            <a:tailEnd/>
          </a:ln>
        </p:spPr>
        <p:txBody>
          <a:bodyPr/>
          <a:lstStyle/>
          <a:p>
            <a:endParaRPr lang="en-US"/>
          </a:p>
        </p:txBody>
      </p:sp>
      <p:sp>
        <p:nvSpPr>
          <p:cNvPr id="70681" name="Line 22"/>
          <p:cNvSpPr>
            <a:spLocks noChangeShapeType="1"/>
          </p:cNvSpPr>
          <p:nvPr/>
        </p:nvSpPr>
        <p:spPr bwMode="auto">
          <a:xfrm>
            <a:off x="5562600" y="4953000"/>
            <a:ext cx="0" cy="228600"/>
          </a:xfrm>
          <a:prstGeom prst="line">
            <a:avLst/>
          </a:prstGeom>
          <a:noFill/>
          <a:ln w="9525">
            <a:solidFill>
              <a:srgbClr val="000000"/>
            </a:solidFill>
            <a:round/>
            <a:headEnd/>
            <a:tailEnd/>
          </a:ln>
        </p:spPr>
        <p:txBody>
          <a:bodyPr/>
          <a:lstStyle/>
          <a:p>
            <a:endParaRPr lang="en-US"/>
          </a:p>
        </p:txBody>
      </p:sp>
      <p:sp>
        <p:nvSpPr>
          <p:cNvPr id="68" name="Rectangle 67"/>
          <p:cNvSpPr/>
          <p:nvPr/>
        </p:nvSpPr>
        <p:spPr>
          <a:xfrm>
            <a:off x="1828800" y="1295400"/>
            <a:ext cx="457200" cy="914400"/>
          </a:xfrm>
          <a:prstGeom prst="rect">
            <a:avLst/>
          </a:prstGeom>
          <a:solidFill>
            <a:srgbClr val="007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9" name="Straight Connector 68"/>
          <p:cNvCxnSpPr>
            <a:stCxn id="101401" idx="2"/>
            <a:endCxn id="75" idx="0"/>
          </p:cNvCxnSpPr>
          <p:nvPr/>
        </p:nvCxnSpPr>
        <p:spPr>
          <a:xfrm rot="5400000">
            <a:off x="6174581" y="2750344"/>
            <a:ext cx="676275" cy="1138238"/>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486400" y="3657600"/>
            <a:ext cx="914400" cy="1066800"/>
          </a:xfrm>
          <a:prstGeom prst="rect">
            <a:avLst/>
          </a:prstGeom>
          <a:solidFill>
            <a:srgbClr val="007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3" name="Straight Connector 82"/>
          <p:cNvCxnSpPr>
            <a:stCxn id="68" idx="2"/>
            <a:endCxn id="101402" idx="0"/>
          </p:cNvCxnSpPr>
          <p:nvPr/>
        </p:nvCxnSpPr>
        <p:spPr>
          <a:xfrm rot="16200000" flipH="1">
            <a:off x="1981200" y="2286000"/>
            <a:ext cx="1295400" cy="1143000"/>
          </a:xfrm>
          <a:prstGeom prst="line">
            <a:avLst/>
          </a:prstGeom>
          <a:ln w="25400" cap="rnd">
            <a:solidFill>
              <a:srgbClr val="0070A0"/>
            </a:solidFill>
          </a:ln>
        </p:spPr>
        <p:style>
          <a:lnRef idx="1">
            <a:schemeClr val="accent1"/>
          </a:lnRef>
          <a:fillRef idx="0">
            <a:schemeClr val="accent1"/>
          </a:fillRef>
          <a:effectRef idx="0">
            <a:schemeClr val="accent1"/>
          </a:effectRef>
          <a:fontRef idx="minor">
            <a:schemeClr val="tx1"/>
          </a:fontRef>
        </p:style>
      </p:cxnSp>
      <p:pic>
        <p:nvPicPr>
          <p:cNvPr id="70686" name="Picture 25"/>
          <p:cNvPicPr>
            <a:picLocks noChangeAspect="1" noChangeArrowheads="1"/>
          </p:cNvPicPr>
          <p:nvPr/>
        </p:nvPicPr>
        <p:blipFill>
          <a:blip r:embed="rId6" cstate="print"/>
          <a:srcRect/>
          <a:stretch>
            <a:fillRect/>
          </a:stretch>
        </p:blipFill>
        <p:spPr bwMode="auto">
          <a:xfrm>
            <a:off x="6248400" y="1219200"/>
            <a:ext cx="1666875" cy="1762125"/>
          </a:xfrm>
          <a:prstGeom prst="rect">
            <a:avLst/>
          </a:prstGeom>
          <a:noFill/>
          <a:ln w="9525">
            <a:noFill/>
            <a:miter lim="800000"/>
            <a:headEnd/>
            <a:tailEnd/>
          </a:ln>
        </p:spPr>
      </p:pic>
      <p:pic>
        <p:nvPicPr>
          <p:cNvPr id="70687" name="Picture 26"/>
          <p:cNvPicPr>
            <a:picLocks noChangeAspect="1" noChangeArrowheads="1"/>
          </p:cNvPicPr>
          <p:nvPr/>
        </p:nvPicPr>
        <p:blipFill>
          <a:blip r:embed="rId7" cstate="print"/>
          <a:srcRect/>
          <a:stretch>
            <a:fillRect/>
          </a:stretch>
        </p:blipFill>
        <p:spPr bwMode="auto">
          <a:xfrm>
            <a:off x="2514600" y="3505200"/>
            <a:ext cx="1371600" cy="1638300"/>
          </a:xfrm>
          <a:prstGeom prst="rect">
            <a:avLst/>
          </a:prstGeom>
          <a:noFill/>
          <a:ln w="9525">
            <a:noFill/>
            <a:miter lim="800000"/>
            <a:headEnd/>
            <a:tailEnd/>
          </a:ln>
        </p:spPr>
      </p:pic>
      <p:sp>
        <p:nvSpPr>
          <p:cNvPr id="32" name="Slide Number Placeholder 31"/>
          <p:cNvSpPr>
            <a:spLocks noGrp="1"/>
          </p:cNvSpPr>
          <p:nvPr>
            <p:ph type="sldNum" sz="quarter" idx="12"/>
          </p:nvPr>
        </p:nvSpPr>
        <p:spPr/>
        <p:txBody>
          <a:bodyPr/>
          <a:lstStyle/>
          <a:p>
            <a:pPr>
              <a:defRPr/>
            </a:pPr>
            <a:fld id="{983A4D4D-F038-4B1A-A00F-00DE9D7543D3}"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sz="quarter"/>
          </p:nvPr>
        </p:nvSpPr>
        <p:spPr/>
        <p:txBody>
          <a:bodyPr/>
          <a:lstStyle/>
          <a:p>
            <a:pPr algn="l" eaLnBrk="1" hangingPunct="1"/>
            <a:r>
              <a:rPr lang="en-US" sz="3200" smtClean="0">
                <a:solidFill>
                  <a:schemeClr val="tx1"/>
                </a:solidFill>
              </a:rPr>
              <a:t>Acknowledgements</a:t>
            </a:r>
          </a:p>
        </p:txBody>
      </p:sp>
      <p:graphicFrame>
        <p:nvGraphicFramePr>
          <p:cNvPr id="71682" name="Object 6"/>
          <p:cNvGraphicFramePr>
            <a:graphicFrameLocks noChangeAspect="1"/>
          </p:cNvGraphicFramePr>
          <p:nvPr>
            <p:ph idx="4294967295"/>
          </p:nvPr>
        </p:nvGraphicFramePr>
        <p:xfrm>
          <a:off x="285750" y="1295400"/>
          <a:ext cx="7410450" cy="228600"/>
        </p:xfrm>
        <a:graphic>
          <a:graphicData uri="http://schemas.openxmlformats.org/presentationml/2006/ole">
            <p:oleObj spid="_x0000_s71682" name="Drawing" r:id="rId4" imgW="6564240" imgH="303480" progId="Canvas.Drawing.X">
              <p:embed/>
            </p:oleObj>
          </a:graphicData>
        </a:graphic>
      </p:graphicFrame>
      <p:sp>
        <p:nvSpPr>
          <p:cNvPr id="71684" name="Line 7"/>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71685" name="Line 8"/>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71686" name="Line 9"/>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71687" name="Line 10"/>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71688" name="Rectangle 11"/>
          <p:cNvSpPr>
            <a:spLocks noChangeArrowheads="1"/>
          </p:cNvSpPr>
          <p:nvPr/>
        </p:nvSpPr>
        <p:spPr bwMode="auto">
          <a:xfrm>
            <a:off x="457200" y="36576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71689" name="Rectangle 12"/>
          <p:cNvSpPr>
            <a:spLocks noChangeArrowheads="1"/>
          </p:cNvSpPr>
          <p:nvPr/>
        </p:nvSpPr>
        <p:spPr bwMode="auto">
          <a:xfrm>
            <a:off x="457200" y="1600200"/>
            <a:ext cx="4038600" cy="2362200"/>
          </a:xfrm>
          <a:prstGeom prst="rect">
            <a:avLst/>
          </a:prstGeom>
          <a:noFill/>
          <a:ln w="9525">
            <a:noFill/>
            <a:miter lim="800000"/>
            <a:headEnd/>
            <a:tailEnd/>
          </a:ln>
        </p:spPr>
        <p:txBody>
          <a:bodyPr/>
          <a:lstStyle/>
          <a:p>
            <a:pPr marL="342900" indent="-342900">
              <a:spcBef>
                <a:spcPct val="20000"/>
              </a:spcBef>
              <a:buFontTx/>
              <a:buChar char="•"/>
            </a:pPr>
            <a:endParaRPr lang="en-US" sz="2800"/>
          </a:p>
        </p:txBody>
      </p:sp>
      <p:sp>
        <p:nvSpPr>
          <p:cNvPr id="71690" name="Rectangle 13"/>
          <p:cNvSpPr>
            <a:spLocks noChangeArrowheads="1"/>
          </p:cNvSpPr>
          <p:nvPr/>
        </p:nvSpPr>
        <p:spPr bwMode="auto">
          <a:xfrm>
            <a:off x="1219200" y="2971800"/>
            <a:ext cx="5867400" cy="1676400"/>
          </a:xfrm>
          <a:prstGeom prst="rect">
            <a:avLst/>
          </a:prstGeom>
          <a:noFill/>
          <a:ln w="9525">
            <a:noFill/>
            <a:miter lim="800000"/>
            <a:headEnd/>
            <a:tailEnd/>
          </a:ln>
        </p:spPr>
        <p:txBody>
          <a:bodyPr/>
          <a:lstStyle/>
          <a:p>
            <a:pPr marL="342900" indent="-342900">
              <a:spcBef>
                <a:spcPct val="20000"/>
              </a:spcBef>
              <a:buFontTx/>
              <a:buChar char="•"/>
            </a:pPr>
            <a:endParaRPr lang="en-US" sz="2400"/>
          </a:p>
        </p:txBody>
      </p:sp>
      <p:sp>
        <p:nvSpPr>
          <p:cNvPr id="71691" name="Content Placeholder 12"/>
          <p:cNvSpPr>
            <a:spLocks noGrp="1"/>
          </p:cNvSpPr>
          <p:nvPr>
            <p:ph sz="quarter" idx="2"/>
          </p:nvPr>
        </p:nvSpPr>
        <p:spPr>
          <a:xfrm>
            <a:off x="2438400" y="2133600"/>
            <a:ext cx="6477000" cy="4267200"/>
          </a:xfrm>
        </p:spPr>
        <p:txBody>
          <a:bodyPr/>
          <a:lstStyle/>
          <a:p>
            <a:pPr>
              <a:buFontTx/>
              <a:buNone/>
            </a:pPr>
            <a:r>
              <a:rPr lang="en-US" sz="2000" i="1" smtClean="0"/>
              <a:t>National Science Foundation </a:t>
            </a:r>
          </a:p>
          <a:p>
            <a:pPr>
              <a:buFontTx/>
              <a:buNone/>
            </a:pPr>
            <a:r>
              <a:rPr lang="en-US" sz="2000" smtClean="0"/>
              <a:t>CCLI Program, Phase 2 Grant #0618494</a:t>
            </a:r>
          </a:p>
          <a:p>
            <a:pPr>
              <a:buFontTx/>
              <a:buNone/>
            </a:pPr>
            <a:endParaRPr lang="en-US" sz="2000" smtClean="0"/>
          </a:p>
          <a:p>
            <a:pPr>
              <a:buFontTx/>
              <a:buNone/>
            </a:pPr>
            <a:endParaRPr lang="en-US" sz="2000" i="1" smtClean="0"/>
          </a:p>
          <a:p>
            <a:pPr>
              <a:buFontTx/>
              <a:buNone/>
            </a:pPr>
            <a:endParaRPr lang="en-US" sz="2000" i="1" smtClean="0"/>
          </a:p>
          <a:p>
            <a:pPr>
              <a:buFontTx/>
              <a:buNone/>
            </a:pPr>
            <a:r>
              <a:rPr lang="en-US" sz="2000" i="1" smtClean="0"/>
              <a:t>Computer Simulation Technology</a:t>
            </a:r>
          </a:p>
          <a:p>
            <a:pPr>
              <a:buFontTx/>
              <a:buNone/>
            </a:pPr>
            <a:endParaRPr lang="en-US" sz="2000" i="1" smtClean="0"/>
          </a:p>
          <a:p>
            <a:pPr>
              <a:buFontTx/>
              <a:buNone/>
            </a:pPr>
            <a:endParaRPr lang="en-US" sz="2000" i="1" smtClean="0"/>
          </a:p>
          <a:p>
            <a:pPr>
              <a:buFontTx/>
              <a:buNone/>
            </a:pPr>
            <a:endParaRPr lang="en-US" sz="2000" i="1" smtClean="0"/>
          </a:p>
          <a:p>
            <a:pPr>
              <a:buFontTx/>
              <a:buNone/>
            </a:pPr>
            <a:r>
              <a:rPr lang="en-US" sz="2000" i="1" smtClean="0"/>
              <a:t>EMC and SI notes, tutorials, videos, tools, available @</a:t>
            </a:r>
          </a:p>
          <a:p>
            <a:pPr>
              <a:buFontTx/>
              <a:buNone/>
            </a:pPr>
            <a:r>
              <a:rPr lang="en-US" sz="2000" b="1" i="1" smtClean="0">
                <a:hlinkClick r:id="rId5"/>
              </a:rPr>
              <a:t>http://www.rose-hulman.edu/maxcab/</a:t>
            </a:r>
            <a:endParaRPr lang="en-US" sz="2000" b="1" i="1" smtClean="0"/>
          </a:p>
          <a:p>
            <a:pPr>
              <a:buFontTx/>
              <a:buNone/>
            </a:pPr>
            <a:endParaRPr lang="en-US" sz="2000" smtClean="0"/>
          </a:p>
          <a:p>
            <a:pPr>
              <a:buFontTx/>
              <a:buNone/>
            </a:pPr>
            <a:endParaRPr lang="en-US" sz="2000" smtClean="0"/>
          </a:p>
        </p:txBody>
      </p:sp>
      <p:pic>
        <p:nvPicPr>
          <p:cNvPr id="71692" name="Picture 14" descr="top_nav_logo.jpg"/>
          <p:cNvPicPr>
            <a:picLocks noChangeAspect="1"/>
          </p:cNvPicPr>
          <p:nvPr/>
        </p:nvPicPr>
        <p:blipFill>
          <a:blip r:embed="rId6" cstate="print"/>
          <a:srcRect/>
          <a:stretch>
            <a:fillRect/>
          </a:stretch>
        </p:blipFill>
        <p:spPr bwMode="auto">
          <a:xfrm>
            <a:off x="914400" y="3657600"/>
            <a:ext cx="714375" cy="1038225"/>
          </a:xfrm>
          <a:prstGeom prst="rect">
            <a:avLst/>
          </a:prstGeom>
          <a:noFill/>
          <a:ln w="9525">
            <a:noFill/>
            <a:miter lim="800000"/>
            <a:headEnd/>
            <a:tailEnd/>
          </a:ln>
        </p:spPr>
      </p:pic>
      <p:pic>
        <p:nvPicPr>
          <p:cNvPr id="71693" name="Picture 16" descr="nsf.jpg"/>
          <p:cNvPicPr>
            <a:picLocks noChangeAspect="1"/>
          </p:cNvPicPr>
          <p:nvPr/>
        </p:nvPicPr>
        <p:blipFill>
          <a:blip r:embed="rId7" cstate="print"/>
          <a:srcRect/>
          <a:stretch>
            <a:fillRect/>
          </a:stretch>
        </p:blipFill>
        <p:spPr bwMode="auto">
          <a:xfrm>
            <a:off x="762000" y="1981200"/>
            <a:ext cx="1066800" cy="1047750"/>
          </a:xfrm>
          <a:prstGeom prst="rect">
            <a:avLst/>
          </a:prstGeom>
          <a:noFill/>
          <a:ln w="9525">
            <a:noFill/>
            <a:miter lim="800000"/>
            <a:headEnd/>
            <a:tailEnd/>
          </a:ln>
        </p:spPr>
      </p:pic>
      <p:pic>
        <p:nvPicPr>
          <p:cNvPr id="71694" name="Picture 57" descr="Joe-Full-Sm"/>
          <p:cNvPicPr>
            <a:picLocks noChangeAspect="1" noChangeArrowheads="1"/>
          </p:cNvPicPr>
          <p:nvPr/>
        </p:nvPicPr>
        <p:blipFill>
          <a:blip r:embed="rId8" cstate="print"/>
          <a:srcRect/>
          <a:stretch>
            <a:fillRect/>
          </a:stretch>
        </p:blipFill>
        <p:spPr bwMode="auto">
          <a:xfrm>
            <a:off x="533400" y="5410200"/>
            <a:ext cx="641350" cy="700088"/>
          </a:xfrm>
          <a:prstGeom prst="rect">
            <a:avLst/>
          </a:prstGeom>
          <a:noFill/>
          <a:ln w="9525">
            <a:noFill/>
            <a:miter lim="800000"/>
            <a:headEnd/>
            <a:tailEnd/>
          </a:ln>
        </p:spPr>
      </p:pic>
      <p:pic>
        <p:nvPicPr>
          <p:cNvPr id="71695" name="Picture 58" descr="rosieemail"/>
          <p:cNvPicPr>
            <a:picLocks noChangeAspect="1" noChangeArrowheads="1"/>
          </p:cNvPicPr>
          <p:nvPr/>
        </p:nvPicPr>
        <p:blipFill>
          <a:blip r:embed="rId9" cstate="print"/>
          <a:srcRect/>
          <a:stretch>
            <a:fillRect/>
          </a:stretch>
        </p:blipFill>
        <p:spPr bwMode="auto">
          <a:xfrm>
            <a:off x="1524000" y="5410200"/>
            <a:ext cx="538163" cy="695325"/>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pPr>
              <a:defRPr/>
            </a:pPr>
            <a:fld id="{983A4D4D-F038-4B1A-A00F-00DE9D7543D3}" type="slidenum">
              <a:rPr lang="en-US" smtClean="0"/>
              <a:pPr>
                <a:defRPr/>
              </a:pPr>
              <a:t>84</a:t>
            </a:fld>
            <a:endParaRPr lang="en-US"/>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2"/>
          <p:cNvSpPr>
            <a:spLocks noGrp="1" noChangeArrowheads="1"/>
          </p:cNvSpPr>
          <p:nvPr>
            <p:ph type="title"/>
          </p:nvPr>
        </p:nvSpPr>
        <p:spPr/>
        <p:txBody>
          <a:bodyPr/>
          <a:lstStyle/>
          <a:p>
            <a:pPr algn="l" eaLnBrk="1" hangingPunct="1"/>
            <a:r>
              <a:rPr lang="en-US" sz="3200" smtClean="0">
                <a:solidFill>
                  <a:schemeClr val="tx1"/>
                </a:solidFill>
              </a:rPr>
              <a:t>Properties of transmission lines</a:t>
            </a:r>
            <a:r>
              <a:rPr lang="en-US" sz="3200" smtClean="0">
                <a:solidFill>
                  <a:srgbClr val="1C1C1C"/>
                </a:solidFill>
              </a:rPr>
              <a:t> </a:t>
            </a:r>
          </a:p>
        </p:txBody>
      </p:sp>
      <p:graphicFrame>
        <p:nvGraphicFramePr>
          <p:cNvPr id="9218" name="Object 4"/>
          <p:cNvGraphicFramePr>
            <a:graphicFrameLocks noChangeAspect="1"/>
          </p:cNvGraphicFramePr>
          <p:nvPr>
            <p:ph idx="4294967295"/>
          </p:nvPr>
        </p:nvGraphicFramePr>
        <p:xfrm>
          <a:off x="285750" y="1295400"/>
          <a:ext cx="7410450" cy="228600"/>
        </p:xfrm>
        <a:graphic>
          <a:graphicData uri="http://schemas.openxmlformats.org/presentationml/2006/ole">
            <p:oleObj spid="_x0000_s9218" name="Drawing" r:id="rId4" imgW="6564240" imgH="303480" progId="Canvas.Drawing.X">
              <p:embed/>
            </p:oleObj>
          </a:graphicData>
        </a:graphic>
      </p:graphicFrame>
      <p:sp>
        <p:nvSpPr>
          <p:cNvPr id="9224" name="Line 5"/>
          <p:cNvSpPr>
            <a:spLocks noChangeShapeType="1"/>
          </p:cNvSpPr>
          <p:nvPr/>
        </p:nvSpPr>
        <p:spPr bwMode="auto">
          <a:xfrm>
            <a:off x="8991600" y="152400"/>
            <a:ext cx="0" cy="6553200"/>
          </a:xfrm>
          <a:prstGeom prst="line">
            <a:avLst/>
          </a:prstGeom>
          <a:noFill/>
          <a:ln w="38100">
            <a:solidFill>
              <a:srgbClr val="1C1C1C"/>
            </a:solidFill>
            <a:round/>
            <a:headEnd/>
            <a:tailEnd/>
          </a:ln>
        </p:spPr>
        <p:txBody>
          <a:bodyPr/>
          <a:lstStyle/>
          <a:p>
            <a:endParaRPr lang="en-US"/>
          </a:p>
        </p:txBody>
      </p:sp>
      <p:sp>
        <p:nvSpPr>
          <p:cNvPr id="9225" name="Line 6"/>
          <p:cNvSpPr>
            <a:spLocks noChangeShapeType="1"/>
          </p:cNvSpPr>
          <p:nvPr/>
        </p:nvSpPr>
        <p:spPr bwMode="auto">
          <a:xfrm>
            <a:off x="152400" y="6705600"/>
            <a:ext cx="8839200" cy="0"/>
          </a:xfrm>
          <a:prstGeom prst="line">
            <a:avLst/>
          </a:prstGeom>
          <a:noFill/>
          <a:ln w="38100">
            <a:solidFill>
              <a:srgbClr val="1C1C1C"/>
            </a:solidFill>
            <a:round/>
            <a:headEnd/>
            <a:tailEnd/>
          </a:ln>
        </p:spPr>
        <p:txBody>
          <a:bodyPr/>
          <a:lstStyle/>
          <a:p>
            <a:endParaRPr lang="en-US"/>
          </a:p>
        </p:txBody>
      </p:sp>
      <p:sp>
        <p:nvSpPr>
          <p:cNvPr id="9226" name="Line 7"/>
          <p:cNvSpPr>
            <a:spLocks noChangeShapeType="1"/>
          </p:cNvSpPr>
          <p:nvPr/>
        </p:nvSpPr>
        <p:spPr bwMode="auto">
          <a:xfrm>
            <a:off x="152400" y="152400"/>
            <a:ext cx="8839200" cy="0"/>
          </a:xfrm>
          <a:prstGeom prst="line">
            <a:avLst/>
          </a:prstGeom>
          <a:noFill/>
          <a:ln w="9525">
            <a:solidFill>
              <a:srgbClr val="1C1C1C"/>
            </a:solidFill>
            <a:round/>
            <a:headEnd/>
            <a:tailEnd/>
          </a:ln>
        </p:spPr>
        <p:txBody>
          <a:bodyPr/>
          <a:lstStyle/>
          <a:p>
            <a:endParaRPr lang="en-US"/>
          </a:p>
        </p:txBody>
      </p:sp>
      <p:sp>
        <p:nvSpPr>
          <p:cNvPr id="9227" name="Line 8"/>
          <p:cNvSpPr>
            <a:spLocks noChangeShapeType="1"/>
          </p:cNvSpPr>
          <p:nvPr/>
        </p:nvSpPr>
        <p:spPr bwMode="auto">
          <a:xfrm>
            <a:off x="152400" y="152400"/>
            <a:ext cx="0" cy="6553200"/>
          </a:xfrm>
          <a:prstGeom prst="line">
            <a:avLst/>
          </a:prstGeom>
          <a:noFill/>
          <a:ln w="9525">
            <a:solidFill>
              <a:srgbClr val="1C1C1C"/>
            </a:solidFill>
            <a:round/>
            <a:headEnd/>
            <a:tailEnd/>
          </a:ln>
        </p:spPr>
        <p:txBody>
          <a:bodyPr/>
          <a:lstStyle/>
          <a:p>
            <a:endParaRPr lang="en-US"/>
          </a:p>
        </p:txBody>
      </p:sp>
      <p:sp>
        <p:nvSpPr>
          <p:cNvPr id="9228" name="Text Box 20"/>
          <p:cNvSpPr txBox="1">
            <a:spLocks noChangeArrowheads="1"/>
          </p:cNvSpPr>
          <p:nvPr/>
        </p:nvSpPr>
        <p:spPr bwMode="auto">
          <a:xfrm>
            <a:off x="4876800" y="5638800"/>
            <a:ext cx="3352800" cy="517525"/>
          </a:xfrm>
          <a:prstGeom prst="rect">
            <a:avLst/>
          </a:prstGeom>
          <a:noFill/>
          <a:ln w="9525">
            <a:noFill/>
            <a:miter lim="800000"/>
            <a:headEnd/>
            <a:tailEnd/>
          </a:ln>
        </p:spPr>
        <p:txBody>
          <a:bodyPr>
            <a:spAutoFit/>
          </a:bodyPr>
          <a:lstStyle/>
          <a:p>
            <a:pPr>
              <a:spcBef>
                <a:spcPct val="20000"/>
              </a:spcBef>
            </a:pPr>
            <a:r>
              <a:rPr lang="en-US" sz="1400" i="1">
                <a:solidFill>
                  <a:srgbClr val="003399"/>
                </a:solidFill>
              </a:rPr>
              <a:t>For lossless lines, waves propagate at a speed v</a:t>
            </a:r>
            <a:r>
              <a:rPr lang="en-US" sz="1400" i="1" baseline="-25000">
                <a:solidFill>
                  <a:srgbClr val="003399"/>
                </a:solidFill>
              </a:rPr>
              <a:t>p</a:t>
            </a:r>
            <a:r>
              <a:rPr lang="en-US" sz="1400" i="1">
                <a:solidFill>
                  <a:srgbClr val="003399"/>
                </a:solidFill>
              </a:rPr>
              <a:t> without distortion</a:t>
            </a:r>
            <a:endParaRPr lang="en-US" sz="1400">
              <a:solidFill>
                <a:srgbClr val="003399"/>
              </a:solidFill>
            </a:endParaRPr>
          </a:p>
        </p:txBody>
      </p:sp>
      <p:graphicFrame>
        <p:nvGraphicFramePr>
          <p:cNvPr id="9219" name="Object 21"/>
          <p:cNvGraphicFramePr>
            <a:graphicFrameLocks noChangeAspect="1"/>
          </p:cNvGraphicFramePr>
          <p:nvPr/>
        </p:nvGraphicFramePr>
        <p:xfrm>
          <a:off x="5461000" y="3111500"/>
          <a:ext cx="914400" cy="185738"/>
        </p:xfrm>
        <a:graphic>
          <a:graphicData uri="http://schemas.openxmlformats.org/presentationml/2006/ole">
            <p:oleObj spid="_x0000_s9219" name="Equation" r:id="rId5" imgW="914400" imgH="185760" progId="Equation.DSMT4">
              <p:embed/>
            </p:oleObj>
          </a:graphicData>
        </a:graphic>
      </p:graphicFrame>
      <p:graphicFrame>
        <p:nvGraphicFramePr>
          <p:cNvPr id="9220" name="Object 22"/>
          <p:cNvGraphicFramePr>
            <a:graphicFrameLocks noChangeAspect="1"/>
          </p:cNvGraphicFramePr>
          <p:nvPr/>
        </p:nvGraphicFramePr>
        <p:xfrm>
          <a:off x="1485900" y="4191000"/>
          <a:ext cx="1828800" cy="533400"/>
        </p:xfrm>
        <a:graphic>
          <a:graphicData uri="http://schemas.openxmlformats.org/presentationml/2006/ole">
            <p:oleObj spid="_x0000_s9220" name="Equation" r:id="rId6" imgW="1828800" imgH="533160" progId="Equation.DSMT4">
              <p:embed/>
            </p:oleObj>
          </a:graphicData>
        </a:graphic>
      </p:graphicFrame>
      <p:sp>
        <p:nvSpPr>
          <p:cNvPr id="9229" name="Text Box 23"/>
          <p:cNvSpPr txBox="1">
            <a:spLocks noChangeArrowheads="1"/>
          </p:cNvSpPr>
          <p:nvPr/>
        </p:nvSpPr>
        <p:spPr bwMode="auto">
          <a:xfrm>
            <a:off x="4038600" y="3962400"/>
            <a:ext cx="4724400" cy="1317625"/>
          </a:xfrm>
          <a:prstGeom prst="rect">
            <a:avLst/>
          </a:prstGeom>
          <a:noFill/>
          <a:ln w="9525">
            <a:noFill/>
            <a:miter lim="800000"/>
            <a:headEnd/>
            <a:tailEnd/>
          </a:ln>
        </p:spPr>
        <p:txBody>
          <a:bodyPr>
            <a:spAutoFit/>
          </a:bodyPr>
          <a:lstStyle/>
          <a:p>
            <a:pPr>
              <a:spcBef>
                <a:spcPct val="20000"/>
              </a:spcBef>
            </a:pPr>
            <a:r>
              <a:rPr lang="en-US" sz="1400" i="1">
                <a:solidFill>
                  <a:srgbClr val="003399"/>
                </a:solidFill>
              </a:rPr>
              <a:t>Characteristic impedance is a </a:t>
            </a:r>
            <a:r>
              <a:rPr lang="en-US" sz="1400" i="1" u="sng">
                <a:solidFill>
                  <a:srgbClr val="003399"/>
                </a:solidFill>
              </a:rPr>
              <a:t>wave</a:t>
            </a:r>
            <a:r>
              <a:rPr lang="en-US" sz="1400" i="1">
                <a:solidFill>
                  <a:srgbClr val="003399"/>
                </a:solidFill>
              </a:rPr>
              <a:t> quantity and relates voltage and current</a:t>
            </a:r>
            <a:r>
              <a:rPr lang="en-US">
                <a:solidFill>
                  <a:srgbClr val="003399"/>
                </a:solidFill>
              </a:rPr>
              <a:t> </a:t>
            </a:r>
            <a:r>
              <a:rPr lang="en-US" sz="1400" i="1">
                <a:solidFill>
                  <a:srgbClr val="003399"/>
                </a:solidFill>
              </a:rPr>
              <a:t>magnitudes in a traveling wave. </a:t>
            </a:r>
          </a:p>
          <a:p>
            <a:pPr>
              <a:spcBef>
                <a:spcPct val="20000"/>
              </a:spcBef>
            </a:pPr>
            <a:endParaRPr lang="en-US" sz="1400" i="1">
              <a:solidFill>
                <a:srgbClr val="003399"/>
              </a:solidFill>
            </a:endParaRPr>
          </a:p>
          <a:p>
            <a:pPr>
              <a:spcBef>
                <a:spcPct val="20000"/>
              </a:spcBef>
            </a:pPr>
            <a:r>
              <a:rPr lang="en-US" sz="1400" i="1">
                <a:solidFill>
                  <a:srgbClr val="003399"/>
                </a:solidFill>
              </a:rPr>
              <a:t>It is </a:t>
            </a:r>
            <a:r>
              <a:rPr lang="en-US" sz="1400" i="1" u="sng">
                <a:solidFill>
                  <a:srgbClr val="003399"/>
                </a:solidFill>
              </a:rPr>
              <a:t>not </a:t>
            </a:r>
            <a:r>
              <a:rPr lang="en-US" sz="1400" i="1">
                <a:solidFill>
                  <a:srgbClr val="003399"/>
                </a:solidFill>
              </a:rPr>
              <a:t>the relation between the total voltage and the total current present in a transmission line.</a:t>
            </a:r>
          </a:p>
        </p:txBody>
      </p:sp>
      <p:graphicFrame>
        <p:nvGraphicFramePr>
          <p:cNvPr id="9221" name="Object 28"/>
          <p:cNvGraphicFramePr>
            <a:graphicFrameLocks noChangeAspect="1"/>
          </p:cNvGraphicFramePr>
          <p:nvPr>
            <p:ph sz="quarter" idx="2"/>
          </p:nvPr>
        </p:nvGraphicFramePr>
        <p:xfrm>
          <a:off x="533400" y="1685925"/>
          <a:ext cx="8001000" cy="2100263"/>
        </p:xfrm>
        <a:graphic>
          <a:graphicData uri="http://schemas.openxmlformats.org/presentationml/2006/ole">
            <p:oleObj spid="_x0000_s9221" name="Drawing" r:id="rId7" imgW="8038080" imgH="2109240" progId="Canvas.Drawing.X">
              <p:embed/>
            </p:oleObj>
          </a:graphicData>
        </a:graphic>
      </p:graphicFrame>
      <p:graphicFrame>
        <p:nvGraphicFramePr>
          <p:cNvPr id="9222" name="Object 29"/>
          <p:cNvGraphicFramePr>
            <a:graphicFrameLocks noChangeAspect="1"/>
          </p:cNvGraphicFramePr>
          <p:nvPr>
            <p:ph sz="quarter" idx="3"/>
          </p:nvPr>
        </p:nvGraphicFramePr>
        <p:xfrm>
          <a:off x="685800" y="5410200"/>
          <a:ext cx="3581400" cy="971550"/>
        </p:xfrm>
        <a:graphic>
          <a:graphicData uri="http://schemas.openxmlformats.org/presentationml/2006/ole">
            <p:oleObj spid="_x0000_s9222" name="Drawing" r:id="rId8" imgW="3026160" imgH="821160" progId="Canvas.Drawing.X">
              <p:embed/>
            </p:oleObj>
          </a:graphicData>
        </a:graphic>
      </p:graphicFrame>
      <p:sp>
        <p:nvSpPr>
          <p:cNvPr id="14" name="Slide Number Placeholder 13"/>
          <p:cNvSpPr>
            <a:spLocks noGrp="1"/>
          </p:cNvSpPr>
          <p:nvPr>
            <p:ph type="sldNum" sz="quarter" idx="12"/>
          </p:nvPr>
        </p:nvSpPr>
        <p:spPr/>
        <p:txBody>
          <a:bodyPr/>
          <a:lstStyle/>
          <a:p>
            <a:pPr>
              <a:defRPr/>
            </a:pPr>
            <a:fld id="{3AE8F6FF-D1B7-40B2-9981-CE9A3DE48CA0}" type="slidenum">
              <a:rPr lang="en-US" smtClean="0"/>
              <a:pPr>
                <a:defRPr/>
              </a:pPr>
              <a:t>9</a:t>
            </a:fld>
            <a:endParaRPr lang="en-US"/>
          </a:p>
        </p:txBody>
      </p:sp>
    </p:spTree>
  </p:cSld>
  <p:clrMapOvr>
    <a:masterClrMapping/>
  </p:clrMapOvr>
  <p:timing>
    <p:tnLst>
      <p:par>
        <p:cTn id="1" dur="indefinite" restart="never" nodeType="tmRoot"/>
      </p:par>
    </p:tnLst>
  </p:timing>
</p:sld>
</file>

<file path=docProps/app.xml><?xml version="1.0" encoding="utf-8"?>
<Properties xmlns="http://schemas.openxmlformats.org/officeDocument/2006/extended-properties" xmlns:vt="http://schemas.openxmlformats.org/officeDocument/2006/docPropsVTypes">
  <TotalTime>14274</TotalTime>
  <Words>2012</Words>
  <Application>Microsoft Office PowerPoint</Application>
  <PresentationFormat>On-screen Show (4:3)</PresentationFormat>
  <Paragraphs>413</Paragraphs>
  <Slides>84</Slides>
  <Notes>38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84</vt:i4>
      </vt:variant>
    </vt:vector>
  </HeadingPairs>
  <TitlesOfParts>
    <vt:vector size="87" baseType="lpstr">
      <vt:lpstr>Default Design</vt:lpstr>
      <vt:lpstr>Drawing</vt:lpstr>
      <vt:lpstr>Equation</vt:lpstr>
      <vt:lpstr>Transmission line fundamentals</vt:lpstr>
      <vt:lpstr>Types of transmission lines</vt:lpstr>
      <vt:lpstr>Lumped models, electrical length</vt:lpstr>
      <vt:lpstr>Distributed models, wave propagation</vt:lpstr>
      <vt:lpstr>Sinusoidal steady-state, open-circuit load</vt:lpstr>
      <vt:lpstr>Sinusoidal steady-state, short-circuit load</vt:lpstr>
      <vt:lpstr>Sinusoidal steady-state, short-circuit load</vt:lpstr>
      <vt:lpstr>Transmission line and wave equations </vt:lpstr>
      <vt:lpstr>Properties of transmission lines </vt:lpstr>
      <vt:lpstr>Reflection &amp; transmission at TL junctions </vt:lpstr>
      <vt:lpstr>Reflection &amp; transmission at terminations</vt:lpstr>
      <vt:lpstr>Terminations &amp; bounce diagrams </vt:lpstr>
      <vt:lpstr>Terminations &amp; bounce diagrams – details i</vt:lpstr>
      <vt:lpstr>Terminations &amp; bounce diagrams – details ii</vt:lpstr>
      <vt:lpstr>Terminations &amp; bounce diagrams – details iii</vt:lpstr>
      <vt:lpstr>Terminations &amp; bounce diagrams – details iv</vt:lpstr>
      <vt:lpstr>Bounce diagram example</vt:lpstr>
      <vt:lpstr>Bounce diagram example – details i</vt:lpstr>
      <vt:lpstr>Bounce diagram example – details ii</vt:lpstr>
      <vt:lpstr>Bounce diagram example – details iii</vt:lpstr>
      <vt:lpstr>Bounce diagram example – details iv</vt:lpstr>
      <vt:lpstr>Bounce diagram example – details v</vt:lpstr>
      <vt:lpstr>Bounce diagram example – details vi</vt:lpstr>
      <vt:lpstr>Bounce diagram example – details vii</vt:lpstr>
      <vt:lpstr>Bounce diagram example – 1</vt:lpstr>
      <vt:lpstr>Multiple line segments</vt:lpstr>
      <vt:lpstr>Multiple line segments – 1</vt:lpstr>
      <vt:lpstr>Multiple line segments – details i</vt:lpstr>
      <vt:lpstr>Multiple line segments – details ii</vt:lpstr>
      <vt:lpstr>Multiple line segments – details iii</vt:lpstr>
      <vt:lpstr>Multiple line segments – details iv</vt:lpstr>
      <vt:lpstr>Multiple line segments – details v</vt:lpstr>
      <vt:lpstr>Multiple line segments – 2</vt:lpstr>
      <vt:lpstr>Multiple line segments – details vi</vt:lpstr>
      <vt:lpstr>Multiple line segments – 3</vt:lpstr>
      <vt:lpstr>Multiple line segments – 4</vt:lpstr>
      <vt:lpstr>Multiple line segments – 5</vt:lpstr>
      <vt:lpstr>Capacitive termination</vt:lpstr>
      <vt:lpstr>Capacitive termination – details i</vt:lpstr>
      <vt:lpstr>Capacitive termination – details ii</vt:lpstr>
      <vt:lpstr>Capacitive termination – details iii</vt:lpstr>
      <vt:lpstr>Capacitive termination – 1</vt:lpstr>
      <vt:lpstr>RC termination</vt:lpstr>
      <vt:lpstr>RC termination – details i</vt:lpstr>
      <vt:lpstr>RC termination – details ii</vt:lpstr>
      <vt:lpstr>RC termination – details iii</vt:lpstr>
      <vt:lpstr>RC termination – 2</vt:lpstr>
      <vt:lpstr>RC termination – details iv</vt:lpstr>
      <vt:lpstr>RC termination – details v</vt:lpstr>
      <vt:lpstr>RC termination – details vi</vt:lpstr>
      <vt:lpstr>RC termination – 3</vt:lpstr>
      <vt:lpstr>Inductive termination</vt:lpstr>
      <vt:lpstr>Inductive termination – details i</vt:lpstr>
      <vt:lpstr>Inductive termination – details ii</vt:lpstr>
      <vt:lpstr>Inductive termination – details iii</vt:lpstr>
      <vt:lpstr>Inductive termination – 1</vt:lpstr>
      <vt:lpstr>RL termination</vt:lpstr>
      <vt:lpstr>RL termination – details i</vt:lpstr>
      <vt:lpstr>RL termination – details ii</vt:lpstr>
      <vt:lpstr>RL termination – details iii</vt:lpstr>
      <vt:lpstr>RL termination – 1</vt:lpstr>
      <vt:lpstr>RL termination – details iv</vt:lpstr>
      <vt:lpstr>RL termination – details v</vt:lpstr>
      <vt:lpstr>RL termination – details vi</vt:lpstr>
      <vt:lpstr>RL termination – 2</vt:lpstr>
      <vt:lpstr>Time-domain reflectometry (TDR) ~ resistive load</vt:lpstr>
      <vt:lpstr>TDR (resistive load) – 1</vt:lpstr>
      <vt:lpstr>TDR (resistive load) – details i</vt:lpstr>
      <vt:lpstr>TDR (resistive load) – 2</vt:lpstr>
      <vt:lpstr>TDR (resistive load) – 3</vt:lpstr>
      <vt:lpstr>TDR (resistive load) – 4</vt:lpstr>
      <vt:lpstr>Time-domain reflectometry (TDR) ~ reactive load</vt:lpstr>
      <vt:lpstr>TDR (reactive load) – 1</vt:lpstr>
      <vt:lpstr>TDR (reactive load) – details i</vt:lpstr>
      <vt:lpstr>TDR (reactive load) – 2</vt:lpstr>
      <vt:lpstr>TDR (reactive load) – 3</vt:lpstr>
      <vt:lpstr>TDR (reactive load) – 4</vt:lpstr>
      <vt:lpstr>TDR (reactive load) – 5</vt:lpstr>
      <vt:lpstr>Measurement 1</vt:lpstr>
      <vt:lpstr>Measurement 2</vt:lpstr>
      <vt:lpstr>Measurement 3</vt:lpstr>
      <vt:lpstr>Measurement 4</vt:lpstr>
      <vt:lpstr>Measurement 5</vt:lpstr>
      <vt:lpstr>Acknowledgements</vt:lpstr>
    </vt:vector>
  </TitlesOfParts>
  <Company>Rose-Hulman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wheeler</dc:creator>
  <cp:lastModifiedBy>Edward D Wheeler</cp:lastModifiedBy>
  <cp:revision>552</cp:revision>
  <dcterms:created xsi:type="dcterms:W3CDTF">2007-10-11T15:13:25Z</dcterms:created>
  <dcterms:modified xsi:type="dcterms:W3CDTF">2009-08-17T02:43:31Z</dcterms:modified>
</cp:coreProperties>
</file>